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9296400" cy="7010400"/>
  <p:custDataLst>
    <p:tags r:id="rId5"/>
  </p:custDataLst>
  <p:defaultTextStyle>
    <a:defPPr>
      <a:defRPr lang="en-US"/>
    </a:defPPr>
    <a:lvl1pPr algn="l" defTabSz="438732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93661" indent="-1736517" algn="l" defTabSz="438732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87323" indent="-3473033" algn="l" defTabSz="438732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580986" indent="-5209550" algn="l" defTabSz="438732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774647" indent="-6946066" algn="l" defTabSz="4387323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5725" algn="l" defTabSz="91429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2870" algn="l" defTabSz="91429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016" algn="l" defTabSz="91429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161" algn="l" defTabSz="91429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30" d="100"/>
          <a:sy n="30" d="100"/>
        </p:scale>
        <p:origin x="624" y="108"/>
      </p:cViewPr>
      <p:guideLst>
        <p:guide orient="horz" pos="10368"/>
        <p:guide pos="1382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notesViewPr>
    <p:cSldViewPr>
      <p:cViewPr varScale="1">
        <p:scale>
          <a:sx n="72" d="100"/>
          <a:sy n="72" d="100"/>
        </p:scale>
        <p:origin x="-762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982524C-6C02-4818-AD0B-080F310F9A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075B93CF-29B1-4F60-A493-AB6D3342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defTabSz="44717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defTabSz="44717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9A5B05-6650-4E9A-844E-094D5DB4FDD4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39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defTabSz="44717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defTabSz="44717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E7A33A-A322-47A8-997C-0CA04CEDD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8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71153" fontAlgn="base">
              <a:spcBef>
                <a:spcPct val="0"/>
              </a:spcBef>
              <a:spcAft>
                <a:spcPct val="0"/>
              </a:spcAft>
              <a:defRPr/>
            </a:pPr>
            <a:fld id="{70F1229A-6C1B-4818-938E-A6EFDB509832}" type="slidenum">
              <a:rPr lang="en-US" smtClean="0"/>
              <a:pPr defTabSz="447115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6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312739" y="334964"/>
            <a:ext cx="43265725" cy="3212306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1626" y="6956426"/>
            <a:ext cx="43303825" cy="7331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1626" y="6704015"/>
            <a:ext cx="43303825" cy="5794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1626" y="14287502"/>
            <a:ext cx="43303825" cy="5302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17920" y="15361920"/>
            <a:ext cx="30723840" cy="7680960"/>
          </a:xfrm>
        </p:spPr>
        <p:txBody>
          <a:bodyPr/>
          <a:lstStyle>
            <a:lvl1pPr marL="0" indent="0" algn="ctr">
              <a:buNone/>
              <a:defRPr sz="12500">
                <a:solidFill>
                  <a:schemeClr val="tx2"/>
                </a:solidFill>
              </a:defRPr>
            </a:lvl1pPr>
            <a:lvl2pPr marL="2194297" indent="0" algn="ctr">
              <a:buNone/>
            </a:lvl2pPr>
            <a:lvl3pPr marL="4388594" indent="0" algn="ctr">
              <a:buNone/>
            </a:lvl3pPr>
            <a:lvl4pPr marL="6582890" indent="0" algn="ctr">
              <a:buNone/>
            </a:lvl4pPr>
            <a:lvl5pPr marL="8777187" indent="0" algn="ctr">
              <a:buNone/>
            </a:lvl5pPr>
            <a:lvl6pPr marL="10971484" indent="0" algn="ctr">
              <a:buNone/>
            </a:lvl6pPr>
            <a:lvl7pPr marL="13165781" indent="0" algn="ctr">
              <a:buNone/>
            </a:lvl7pPr>
            <a:lvl8pPr marL="15360076" indent="0" algn="ctr">
              <a:buNone/>
            </a:lvl8pPr>
            <a:lvl9pPr marL="1755437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94560" y="7228466"/>
            <a:ext cx="39502080" cy="705612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30FB-6958-402D-94C9-3CE484726EF9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587ECC-FAEE-4728-BCF9-59CA01EE0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9E91-90D2-4DC3-B844-84229C8B7871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AB24-BBDC-4310-9564-F4C9AEDCA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80"/>
            <a:ext cx="9656064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120" y="1318274"/>
            <a:ext cx="2670048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A146-3C0A-497B-BE68-6BE4A730590F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D8D4-B81F-415D-B18D-A02FC19EC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89120" y="6949440"/>
            <a:ext cx="37307520" cy="21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31F3-FC7F-454F-8DB3-6D548210A5FB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C5D1-0B8D-42DE-839D-C6BDD960C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312739" y="334964"/>
            <a:ext cx="43265725" cy="3212306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333375" y="11409363"/>
            <a:ext cx="43264139" cy="438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1788" y="11239500"/>
            <a:ext cx="43265725" cy="21907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8614" y="11850689"/>
            <a:ext cx="43268900" cy="21907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4572002"/>
            <a:ext cx="37307520" cy="6537960"/>
          </a:xfrm>
        </p:spPr>
        <p:txBody>
          <a:bodyPr/>
          <a:lstStyle>
            <a:lvl1pPr algn="l">
              <a:buNone/>
              <a:defRPr sz="19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2230102"/>
            <a:ext cx="37307520" cy="6423659"/>
          </a:xfrm>
        </p:spPr>
        <p:txBody>
          <a:bodyPr/>
          <a:lstStyle>
            <a:lvl1pPr marL="0" indent="0">
              <a:buNone/>
              <a:defRPr sz="1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7940-6791-4EFE-B948-1F3683902831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0163" y="29625926"/>
            <a:ext cx="19202400" cy="2195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677" y="29802139"/>
            <a:ext cx="2195513" cy="21939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3AE6-D959-460E-8CF7-29F296586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389120" y="6949440"/>
            <a:ext cx="17995392" cy="21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3682960" y="6949440"/>
            <a:ext cx="17995392" cy="21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22B6-F7E4-45FA-8DFC-5EC4F4D62470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4614-7869-419B-8247-EEC820730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1310640"/>
            <a:ext cx="3730752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0" y="6949440"/>
            <a:ext cx="17922240" cy="36576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1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700" b="1"/>
            </a:lvl2pPr>
            <a:lvl3pPr>
              <a:buNone/>
              <a:defRPr sz="85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3774400" y="6949440"/>
            <a:ext cx="17922240" cy="36576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1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700" b="1"/>
            </a:lvl2pPr>
            <a:lvl3pPr>
              <a:buNone/>
              <a:defRPr sz="85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389120" y="10789920"/>
            <a:ext cx="17922240" cy="18653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23774400" y="10789920"/>
            <a:ext cx="17922240" cy="18653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B2A0-C401-44B8-A1B4-62F1801C1A73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B79B-9FD2-4A90-9AE8-7234B5906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CEE0-6EA8-4E9B-80D6-6F181640306F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56B7-844F-46FD-A6CB-949A4046C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6734-D925-4D9F-BA17-AB13F8E10EED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2AF7-0939-41C4-A777-98EF4B012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307975" y="334964"/>
            <a:ext cx="43264139" cy="3212782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1310640"/>
            <a:ext cx="37307520" cy="5486400"/>
          </a:xfrm>
        </p:spPr>
        <p:txBody>
          <a:bodyPr/>
          <a:lstStyle>
            <a:lvl1pPr algn="l">
              <a:buNone/>
              <a:defRPr sz="19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389120" y="7680960"/>
            <a:ext cx="9144000" cy="21579840"/>
          </a:xfrm>
        </p:spPr>
        <p:txBody>
          <a:bodyPr/>
          <a:lstStyle>
            <a:lvl1pPr marL="0" indent="0">
              <a:buNone/>
              <a:defRPr sz="8500"/>
            </a:lvl1pPr>
            <a:lvl2pPr>
              <a:buNone/>
              <a:defRPr sz="57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4264640" y="7680960"/>
            <a:ext cx="27432000" cy="21579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E9EC-F84A-43F3-BEEA-60E209B14ACD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0D6B-E4A9-41F9-8A24-3930163EA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28613" y="22480589"/>
            <a:ext cx="43232387" cy="4397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8613" y="22321838"/>
            <a:ext cx="43232387" cy="22066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8613" y="22910801"/>
            <a:ext cx="43232387" cy="23495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522641"/>
            <a:ext cx="35112960" cy="2506982"/>
          </a:xfrm>
        </p:spPr>
        <p:txBody>
          <a:bodyPr anchor="ctr">
            <a:noAutofit/>
          </a:bodyPr>
          <a:lstStyle>
            <a:lvl1pPr algn="l">
              <a:buNone/>
              <a:defRPr sz="13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9120" y="26139960"/>
            <a:ext cx="35112960" cy="3291840"/>
          </a:xfrm>
        </p:spPr>
        <p:txBody>
          <a:bodyPr/>
          <a:lstStyle>
            <a:lvl1pPr marL="0" indent="0">
              <a:buFontTx/>
              <a:buNone/>
              <a:defRPr sz="7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882" y="320042"/>
            <a:ext cx="43208991" cy="2199132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5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49EF-388E-4E96-9694-C4CF4DDDCE59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9439" y="29625926"/>
            <a:ext cx="18653125" cy="2195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677" y="29802139"/>
            <a:ext cx="2195513" cy="21939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BE050-B4E3-43E2-AA42-6675BC057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307975" y="334964"/>
            <a:ext cx="43264139" cy="3212782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859" tIns="219429" rIns="438859" bIns="219429" anchor="ctr"/>
          <a:lstStyle/>
          <a:p>
            <a:pPr algn="ctr"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389439" y="1317626"/>
            <a:ext cx="373078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59" tIns="219429" rIns="438859" bIns="43885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9439" y="6950075"/>
            <a:ext cx="37307837" cy="219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59" tIns="219429" rIns="438859" bIns="219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9625925" y="29718000"/>
            <a:ext cx="11887200" cy="2286000"/>
          </a:xfrm>
          <a:prstGeom prst="rect">
            <a:avLst/>
          </a:prstGeom>
        </p:spPr>
        <p:txBody>
          <a:bodyPr lIns="438859" tIns="219429" rIns="438859" bIns="219429" anchor="ctr" anchorCtr="0"/>
          <a:lstStyle>
            <a:lvl1pPr algn="r" defTabSz="4387893" eaLnBrk="1" fontAlgn="auto" latinLnBrk="0" hangingPunct="1">
              <a:spcBef>
                <a:spcPts val="0"/>
              </a:spcBef>
              <a:spcAft>
                <a:spcPts val="0"/>
              </a:spcAft>
              <a:defRPr kumimoji="0" sz="67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F6476CA-B74F-4ADE-A8DD-B23E1527B01B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89439" y="29625926"/>
            <a:ext cx="19019837" cy="2195513"/>
          </a:xfrm>
          <a:prstGeom prst="rect">
            <a:avLst/>
          </a:prstGeom>
        </p:spPr>
        <p:txBody>
          <a:bodyPr lIns="438859" tIns="219429" rIns="438859" bIns="219429" anchor="ctr" anchorCtr="0"/>
          <a:lstStyle>
            <a:lvl1pPr defTabSz="4387893" eaLnBrk="1" fontAlgn="auto" latinLnBrk="0" hangingPunct="1">
              <a:spcBef>
                <a:spcPts val="0"/>
              </a:spcBef>
              <a:spcAft>
                <a:spcPts val="0"/>
              </a:spcAft>
              <a:defRPr kumimoji="0" sz="67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01677" y="29810077"/>
            <a:ext cx="2195513" cy="2193926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defTabSz="4387893" eaLnBrk="1" fontAlgn="auto" latinLnBrk="0" hangingPunct="1">
              <a:spcBef>
                <a:spcPts val="0"/>
              </a:spcBef>
              <a:spcAft>
                <a:spcPts val="0"/>
              </a:spcAft>
              <a:defRPr kumimoji="0" sz="67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54520FE-5FB3-4F27-8B16-3CEB44E4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5" r:id="rId8"/>
    <p:sldLayoutId id="2147483776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9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7pPr>
      <a:lvl8pPr marL="1371436" algn="l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Franklin Gothic Book" pitchFamily="34" charset="0"/>
        </a:defRPr>
      </a:lvl9pPr>
    </p:titleStyle>
    <p:bodyStyle>
      <a:lvl1pPr marL="1315880" indent="-1315880" algn="l" rtl="0" eaLnBrk="0" fontAlgn="base" hangingPunct="0">
        <a:spcBef>
          <a:spcPts val="2787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2631759" indent="-1096831" algn="l" rtl="0" eaLnBrk="0" fontAlgn="base" hangingPunct="0">
        <a:spcBef>
          <a:spcPts val="17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3949226" indent="-1096831" algn="l" rtl="0" eaLnBrk="0" fontAlgn="base" hangingPunct="0">
        <a:spcBef>
          <a:spcPts val="1775"/>
        </a:spcBef>
        <a:spcAft>
          <a:spcPct val="0"/>
        </a:spcAft>
        <a:buClr>
          <a:srgbClr val="AAAAAA"/>
        </a:buClr>
        <a:buSzPct val="85000"/>
        <a:buFont typeface="Wingdings 2" pitchFamily="18" charset="2"/>
        <a:buChar char="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5265106" indent="-1096831" algn="l" rtl="0" eaLnBrk="0" fontAlgn="base" hangingPunct="0">
        <a:spcBef>
          <a:spcPts val="17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6582573" indent="-1096831" algn="l" rtl="0" eaLnBrk="0" fontAlgn="base" hangingPunct="0">
        <a:spcBef>
          <a:spcPts val="1775"/>
        </a:spcBef>
        <a:spcAft>
          <a:spcPct val="0"/>
        </a:spcAft>
        <a:buClr>
          <a:srgbClr val="9BBB59"/>
        </a:buClr>
        <a:buChar char="o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7899468" indent="-1097148" algn="l" rtl="0" eaLnBrk="1" latinLnBrk="0" hangingPunct="1">
        <a:spcBef>
          <a:spcPts val="1775"/>
        </a:spcBef>
        <a:buClr>
          <a:schemeClr val="accent3"/>
        </a:buClr>
        <a:buChar char="•"/>
        <a:defRPr kumimoji="0" sz="8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216046" indent="-1097148" algn="l" rtl="0" eaLnBrk="1" latinLnBrk="0" hangingPunct="1">
        <a:spcBef>
          <a:spcPts val="1775"/>
        </a:spcBef>
        <a:buClr>
          <a:schemeClr val="accent2"/>
        </a:buClr>
        <a:buChar char="•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0532624" indent="-1097148" algn="l" rtl="0" eaLnBrk="1" latinLnBrk="0" hangingPunct="1">
        <a:spcBef>
          <a:spcPts val="1775"/>
        </a:spcBef>
        <a:buClr>
          <a:schemeClr val="accent1">
            <a:tint val="60000"/>
          </a:schemeClr>
        </a:buClr>
        <a:buChar char="•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1849202" indent="-1097148" algn="l" rtl="0" eaLnBrk="1" latinLnBrk="0" hangingPunct="1">
        <a:spcBef>
          <a:spcPts val="1775"/>
        </a:spcBef>
        <a:buClr>
          <a:schemeClr val="accent2">
            <a:tint val="60000"/>
          </a:schemeClr>
        </a:buClr>
        <a:buChar char="•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2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71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0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164"/>
          <p:cNvSpPr>
            <a:spLocks noChangeShapeType="1"/>
          </p:cNvSpPr>
          <p:nvPr/>
        </p:nvSpPr>
        <p:spPr bwMode="auto">
          <a:xfrm>
            <a:off x="914400" y="5791200"/>
            <a:ext cx="41986200" cy="0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Line 164"/>
          <p:cNvSpPr>
            <a:spLocks noChangeShapeType="1"/>
          </p:cNvSpPr>
          <p:nvPr/>
        </p:nvSpPr>
        <p:spPr bwMode="auto">
          <a:xfrm>
            <a:off x="1866900" y="5906282"/>
            <a:ext cx="41986200" cy="0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55" name="Group 165"/>
          <p:cNvGrpSpPr>
            <a:grpSpLocks/>
          </p:cNvGrpSpPr>
          <p:nvPr/>
        </p:nvGrpSpPr>
        <p:grpSpPr bwMode="auto">
          <a:xfrm>
            <a:off x="32907640" y="18212691"/>
            <a:ext cx="10373960" cy="1285240"/>
            <a:chOff x="576" y="4176"/>
            <a:chExt cx="8159" cy="720"/>
          </a:xfrm>
        </p:grpSpPr>
        <p:sp>
          <p:nvSpPr>
            <p:cNvPr id="6172" name="Line 19"/>
            <p:cNvSpPr>
              <a:spLocks noChangeShapeType="1"/>
            </p:cNvSpPr>
            <p:nvPr/>
          </p:nvSpPr>
          <p:spPr bwMode="auto">
            <a:xfrm flipV="1">
              <a:off x="576" y="4347"/>
              <a:ext cx="8159" cy="2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3" name="Line 134"/>
            <p:cNvSpPr>
              <a:spLocks noChangeShapeType="1"/>
            </p:cNvSpPr>
            <p:nvPr/>
          </p:nvSpPr>
          <p:spPr bwMode="auto">
            <a:xfrm>
              <a:off x="576" y="4603"/>
              <a:ext cx="8159" cy="2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4" name="Rectangle 20"/>
            <p:cNvSpPr>
              <a:spLocks noChangeArrowheads="1"/>
            </p:cNvSpPr>
            <p:nvPr/>
          </p:nvSpPr>
          <p:spPr bwMode="auto">
            <a:xfrm>
              <a:off x="2160" y="4176"/>
              <a:ext cx="5040" cy="72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-155160" tIns="137145" rIns="-155160" bIns="137145" anchor="ctr"/>
            <a:lstStyle/>
            <a:p>
              <a:pPr algn="ctr" defTabSz="2742870"/>
              <a:r>
                <a:rPr lang="en-US" sz="43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RESULTS</a:t>
              </a:r>
              <a:endPara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Line 164"/>
          <p:cNvSpPr>
            <a:spLocks noChangeShapeType="1"/>
          </p:cNvSpPr>
          <p:nvPr/>
        </p:nvSpPr>
        <p:spPr bwMode="auto">
          <a:xfrm>
            <a:off x="1962593" y="31935105"/>
            <a:ext cx="40414771" cy="0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Line 164"/>
          <p:cNvSpPr>
            <a:spLocks noChangeShapeType="1"/>
          </p:cNvSpPr>
          <p:nvPr/>
        </p:nvSpPr>
        <p:spPr bwMode="auto">
          <a:xfrm>
            <a:off x="1962594" y="32149674"/>
            <a:ext cx="40414771" cy="35073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0000" y="20955000"/>
            <a:ext cx="20116800" cy="584763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4715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-4715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-4715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8" name="Picture 39" descr="UA_Logo_large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7"/>
          <a:stretch/>
        </p:blipFill>
        <p:spPr bwMode="auto">
          <a:xfrm>
            <a:off x="34671000" y="1447800"/>
            <a:ext cx="5334000" cy="41397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9" name="Line 164"/>
          <p:cNvSpPr>
            <a:spLocks noChangeShapeType="1"/>
          </p:cNvSpPr>
          <p:nvPr/>
        </p:nvSpPr>
        <p:spPr bwMode="auto">
          <a:xfrm>
            <a:off x="990600" y="1112837"/>
            <a:ext cx="41986200" cy="0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Line 164"/>
          <p:cNvSpPr>
            <a:spLocks noChangeShapeType="1"/>
          </p:cNvSpPr>
          <p:nvPr/>
        </p:nvSpPr>
        <p:spPr bwMode="auto">
          <a:xfrm>
            <a:off x="990600" y="1295400"/>
            <a:ext cx="41986200" cy="0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43878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1545" y="7048389"/>
            <a:ext cx="42595800" cy="3343215"/>
          </a:xfrm>
          <a:prstGeom prst="rect">
            <a:avLst/>
          </a:prstGeom>
          <a:noFill/>
        </p:spPr>
        <p:txBody>
          <a:bodyPr wrap="square" lIns="19041" tIns="9521" rIns="19041" bIns="9521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mobility is a risk factor for adverse health events.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Balancewear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(BWT)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immediate or short term mobility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adults with multiple sclerosis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older adults but has not been studied longitudinally. We examined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in older adults after 4 months of BWT worn 4 hours daily. Twenty-four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[aged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87.1 (5.7)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years]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impairment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progressive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with mobility, or cognitive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 completed the study.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 and post-assessments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five-times sit-to-stand test (FTSST), 4 m gait speed (GS),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physical performance battery (SPPB),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timed up and go (TUG).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were evaluated by a trained therapist on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postural responses to perturbations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weights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strategically added to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BWT torso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orthotic (less than 1.5% body weight) until postural responses improved. Individuals donned BWT for 4 hours daily and continued their usual activities. Paired t-tests indicated all measures were significantly different from pre- to post-tests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0.05) after 4 months of BWT.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except for TUG improved beyond published fall risk cut offs and exceeded clinical change. Four months of BWT for 4 hours daily is beneficial in improving functional mobility and decreasing fall risk among mobility-limited older adults.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85800" y="11987040"/>
            <a:ext cx="15811130" cy="5559206"/>
          </a:xfrm>
          <a:prstGeom prst="rect">
            <a:avLst/>
          </a:prstGeom>
        </p:spPr>
        <p:txBody>
          <a:bodyPr wrap="square" lIns="19044" tIns="9521" rIns="19044" bIns="9521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Falls among older adults are a public health issue related to increased morbidity, mortality, and health care costs.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Impaired postural control,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functional mobility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prominent risk factors for falls.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Exercise-based interventions vary in effectiveness on improving impairments and decreasing falls among older individuals.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Therefore, it is necessary to investigate other means to improve postural control and functional mobility, thereby decreasing fall risk among older adults.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non-exercise treatment intervention that improves postural control, gait, and functional mobility among adults with multiple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sclerosis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has been shown to improve mobility in older adults as measured by the short physical performance battery after 5 days of wear.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279600" y="11892996"/>
            <a:ext cx="16002000" cy="5947133"/>
          </a:xfrm>
          <a:prstGeom prst="rect">
            <a:avLst/>
          </a:prstGeom>
          <a:noFill/>
        </p:spPr>
        <p:txBody>
          <a:bodyPr wrap="square" lIns="19041" tIns="9521" rIns="19041" bIns="9521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Thirty participants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mobility impairment measured by SPPB scores 4-9/12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progressive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disorders, pain with mobility, or cognitive impairment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a 5-day randomized controlled study continued in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4-month non-blinded study. Subjects completed a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 posture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and were given an individually strategically weighted and fitted balance orthotic (BWO) to control their three-dimensional balance loss. Subjects were told to continue regular activity but apply the orthotic twice a day for 2 hours during their most active times.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post-assessments included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FTSST, GS,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SPPB,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Subjects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reassessed 1 X per month to adjust weights according to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protocol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Data was analyzed with the SPSS version 22 and significance was set for p=.05.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951789" y="19860986"/>
            <a:ext cx="7297154" cy="8911086"/>
          </a:xfrm>
          <a:prstGeom prst="rect">
            <a:avLst/>
          </a:prstGeom>
          <a:noFill/>
        </p:spPr>
        <p:txBody>
          <a:bodyPr wrap="square" lIns="19041" tIns="9521" rIns="19041" bIns="9521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Twenty-four subjects, average age 87.13 (5.71) years completed the study. Paired t-tests indicated all measures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improved from pre- to post-tests (p &lt;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0.05).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FTSST improved by 9.88 s [t(15) = -1.843, p = .047].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0.09 s [t(22) = -3.26, p = .004].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SPPB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1.31 units [t(22) = -3.70, p = .001]. TUG improved 3.15s [t(23) = 2.92, p = 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008. Furthermore, three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improved beyond fall risk cut-offs;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FTSST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SPPB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GS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FTSST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improved beyond minimal detectable change.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Box 1"/>
          <p:cNvSpPr txBox="1"/>
          <p:nvPr/>
        </p:nvSpPr>
        <p:spPr>
          <a:xfrm>
            <a:off x="15565555" y="17019158"/>
            <a:ext cx="11991441" cy="9716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Figure 1</a:t>
            </a:r>
            <a:r>
              <a:rPr lang="en-US" sz="36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BalanceWear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Orthotic</a:t>
            </a: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88569" y="19900405"/>
            <a:ext cx="6945875" cy="9506120"/>
          </a:xfrm>
          <a:prstGeom prst="rect">
            <a:avLst/>
          </a:prstGeom>
        </p:spPr>
        <p:txBody>
          <a:bodyPr wrap="square" lIns="19044" tIns="9521" rIns="19044" bIns="9521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this study included a small sample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without a control group,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suggest that wearing a BWO 4 hours per/day is feasible and improves fall risk, balance and mobility in a group of older adults with baseline mobility limitations. This intervention may have implications for those who refuse to exercise where a balance orthotic may reduce the risk of falling. Further research would also be beneficial to ascertain if combining rehab with a balance orthotic improves outcomes.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defTabSz="913733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444" y="29139752"/>
            <a:ext cx="42697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Center for Disease Prevention. The State of Aging and Health in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America,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2013.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Nachreiner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 al.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Circumstances and consequences of falls in community-dwelling older women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J Women's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Health,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2007.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Sherrington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 al.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Exercise to prevent falls in older adults: an updated meta-analysis and best practice recommendations.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S W Public Health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Bull,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2011.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Stevens.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CDC compendium of effective fall interventions: What works for community-dwelling older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adults. National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Center for Injury Prevention and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Control, 2010.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Gorgas et al.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Gait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changes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Balance-Based Torso-Weighting in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people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multiple sclerosis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Physiother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2014. (6)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Widener GL,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 al. Randomized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clinical trial of balance-based torso weighting for improving upright mobility in people with multiple sclerosis.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Neurorehabil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Neural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Repair,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2009.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(7) Hunt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 al.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Variability in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postural control with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without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Balance-Based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Torso Weighting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people with multiple sclerosis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healthy controls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Phys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Ther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2014.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Vincenzo et al. Short-term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effect of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BalanceWear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therapy on mobility in older adults with mobility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limitations,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JGPT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2016. (9) Guralnik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al. A short physical performance battery assessing lower extremity function: association with self-reported disability and prediction of mortality and nursing home admission.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Gerontol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1994. (10) Perera et al. Meaningful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change and responsiveness in common physical performance measures in older adults.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JAGS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2006. (11)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Buatois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Five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times sit to stand test is a predictor of recurrent falls in healthy community-living subjects aged 65 and older.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JAGS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2008.  (12)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Huang et al.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Performance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Measures Predict Onset of Activity of Daily Living Difficulty in Community-Dwelling Older Adults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JAGS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2010.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61432"/>
            <a:ext cx="6693988" cy="392616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0275660" y="1447800"/>
            <a:ext cx="22571237" cy="4758987"/>
          </a:xfrm>
          <a:prstGeom prst="rect">
            <a:avLst/>
          </a:prstGeom>
          <a:noFill/>
        </p:spPr>
        <p:txBody>
          <a:bodyPr wrap="square" lIns="19041" tIns="9521" rIns="19041" bIns="9521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BalanceWear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Impact on Functional Mobility among Older Adults with Impaired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J.L.</a:t>
            </a:r>
            <a:r>
              <a:rPr lang="en-US" sz="4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Gray, M.</a:t>
            </a:r>
            <a:r>
              <a:rPr lang="en-US" sz="4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Gibson-Horn, C.</a:t>
            </a:r>
            <a:r>
              <a:rPr lang="en-US" sz="4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733"/>
            <a:r>
              <a:rPr lang="en-US" sz="4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Physical Therapy, University of Arkansas for Medical Sciences, Fayetteville, AR; </a:t>
            </a:r>
            <a:r>
              <a:rPr lang="en-US" sz="4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Studies on Aging, University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Arkansas, Fayetteville, AR; </a:t>
            </a:r>
            <a:r>
              <a:rPr lang="en-US" sz="4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Therapeutics Inc,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Francisco, CA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33" fontAlgn="base">
              <a:spcBef>
                <a:spcPct val="0"/>
              </a:spcBef>
              <a:spcAft>
                <a:spcPct val="0"/>
              </a:spcAft>
            </a:pPr>
            <a:endParaRPr lang="en-US" sz="54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115" y="28133930"/>
            <a:ext cx="10378660" cy="1048349"/>
          </a:xfrm>
          <a:prstGeom prst="rect">
            <a:avLst/>
          </a:prstGeom>
        </p:spPr>
      </p:pic>
      <p:grpSp>
        <p:nvGrpSpPr>
          <p:cNvPr id="73" name="Group 165"/>
          <p:cNvGrpSpPr>
            <a:grpSpLocks/>
          </p:cNvGrpSpPr>
          <p:nvPr/>
        </p:nvGrpSpPr>
        <p:grpSpPr bwMode="auto">
          <a:xfrm>
            <a:off x="15387788" y="18589266"/>
            <a:ext cx="13039423" cy="914609"/>
            <a:chOff x="265" y="4176"/>
            <a:chExt cx="9311" cy="720"/>
          </a:xfrm>
        </p:grpSpPr>
        <p:sp>
          <p:nvSpPr>
            <p:cNvPr id="80" name="Line 19"/>
            <p:cNvSpPr>
              <a:spLocks noChangeShapeType="1"/>
            </p:cNvSpPr>
            <p:nvPr/>
          </p:nvSpPr>
          <p:spPr bwMode="auto">
            <a:xfrm>
              <a:off x="265" y="4433"/>
              <a:ext cx="9240" cy="10"/>
            </a:xfrm>
            <a:prstGeom prst="line">
              <a:avLst/>
            </a:prstGeom>
            <a:noFill/>
            <a:ln w="76200">
              <a:solidFill>
                <a:srgbClr val="BE0F3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134"/>
            <p:cNvSpPr>
              <a:spLocks noChangeShapeType="1"/>
            </p:cNvSpPr>
            <p:nvPr/>
          </p:nvSpPr>
          <p:spPr bwMode="auto">
            <a:xfrm>
              <a:off x="265" y="4651"/>
              <a:ext cx="9311" cy="3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1057" y="4176"/>
              <a:ext cx="7944" cy="720"/>
            </a:xfrm>
            <a:prstGeom prst="rect">
              <a:avLst/>
            </a:prstGeom>
            <a:solidFill>
              <a:srgbClr val="BE0F34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-155160" tIns="137145" rIns="-155160" bIns="137145" anchor="ctr"/>
            <a:lstStyle/>
            <a:p>
              <a:pPr marL="0" marR="0" lvl="0" indent="0" algn="ctr" defTabSz="27428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Table 1.   </a:t>
              </a:r>
              <a:r>
                <a:rPr lang="en-US" sz="4300" b="1" kern="0" dirty="0" smtClean="0">
                  <a:solidFill>
                    <a:prstClr val="whit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FUNCTIONAL ASSESSMENTS</a:t>
              </a:r>
              <a:endPara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069" y="19959617"/>
            <a:ext cx="27602931" cy="8402935"/>
          </a:xfrm>
          <a:prstGeom prst="rect">
            <a:avLst/>
          </a:prstGeom>
        </p:spPr>
      </p:pic>
      <p:grpSp>
        <p:nvGrpSpPr>
          <p:cNvPr id="83" name="Group 165"/>
          <p:cNvGrpSpPr>
            <a:grpSpLocks/>
          </p:cNvGrpSpPr>
          <p:nvPr/>
        </p:nvGrpSpPr>
        <p:grpSpPr bwMode="auto">
          <a:xfrm>
            <a:off x="562130" y="18298896"/>
            <a:ext cx="10373960" cy="1285240"/>
            <a:chOff x="576" y="4176"/>
            <a:chExt cx="8159" cy="720"/>
          </a:xfrm>
        </p:grpSpPr>
        <p:sp>
          <p:nvSpPr>
            <p:cNvPr id="84" name="Line 19"/>
            <p:cNvSpPr>
              <a:spLocks noChangeShapeType="1"/>
            </p:cNvSpPr>
            <p:nvPr/>
          </p:nvSpPr>
          <p:spPr bwMode="auto">
            <a:xfrm flipV="1">
              <a:off x="576" y="4347"/>
              <a:ext cx="8159" cy="2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Line 134"/>
            <p:cNvSpPr>
              <a:spLocks noChangeShapeType="1"/>
            </p:cNvSpPr>
            <p:nvPr/>
          </p:nvSpPr>
          <p:spPr bwMode="auto">
            <a:xfrm>
              <a:off x="576" y="4603"/>
              <a:ext cx="8159" cy="2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20"/>
            <p:cNvSpPr>
              <a:spLocks noChangeArrowheads="1"/>
            </p:cNvSpPr>
            <p:nvPr/>
          </p:nvSpPr>
          <p:spPr bwMode="auto">
            <a:xfrm>
              <a:off x="2160" y="4176"/>
              <a:ext cx="5040" cy="72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-155160" tIns="137145" rIns="-155160" bIns="137145" anchor="ctr"/>
            <a:lstStyle/>
            <a:p>
              <a:pPr algn="ctr" defTabSz="2742870"/>
              <a:r>
                <a:rPr lang="en-US" sz="43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DISCUSSION</a:t>
              </a:r>
              <a:endPara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165"/>
          <p:cNvGrpSpPr>
            <a:grpSpLocks/>
          </p:cNvGrpSpPr>
          <p:nvPr/>
        </p:nvGrpSpPr>
        <p:grpSpPr bwMode="auto">
          <a:xfrm>
            <a:off x="3301674" y="10517164"/>
            <a:ext cx="10579382" cy="1285240"/>
            <a:chOff x="576" y="4176"/>
            <a:chExt cx="8159" cy="720"/>
          </a:xfrm>
        </p:grpSpPr>
        <p:sp>
          <p:nvSpPr>
            <p:cNvPr id="90" name="Line 19"/>
            <p:cNvSpPr>
              <a:spLocks noChangeShapeType="1"/>
            </p:cNvSpPr>
            <p:nvPr/>
          </p:nvSpPr>
          <p:spPr bwMode="auto">
            <a:xfrm flipV="1">
              <a:off x="576" y="4347"/>
              <a:ext cx="8159" cy="2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Line 134"/>
            <p:cNvSpPr>
              <a:spLocks noChangeShapeType="1"/>
            </p:cNvSpPr>
            <p:nvPr/>
          </p:nvSpPr>
          <p:spPr bwMode="auto">
            <a:xfrm>
              <a:off x="576" y="4603"/>
              <a:ext cx="8159" cy="2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20"/>
            <p:cNvSpPr>
              <a:spLocks noChangeArrowheads="1"/>
            </p:cNvSpPr>
            <p:nvPr/>
          </p:nvSpPr>
          <p:spPr bwMode="auto">
            <a:xfrm>
              <a:off x="2160" y="4176"/>
              <a:ext cx="5040" cy="72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-155160" tIns="137145" rIns="-155160" bIns="137145" anchor="ctr"/>
            <a:lstStyle/>
            <a:p>
              <a:pPr algn="ctr" defTabSz="2742870"/>
              <a:r>
                <a:rPr lang="en-US" sz="43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165"/>
          <p:cNvGrpSpPr>
            <a:grpSpLocks/>
          </p:cNvGrpSpPr>
          <p:nvPr/>
        </p:nvGrpSpPr>
        <p:grpSpPr bwMode="auto">
          <a:xfrm>
            <a:off x="31013400" y="10393420"/>
            <a:ext cx="10373960" cy="1285240"/>
            <a:chOff x="576" y="4176"/>
            <a:chExt cx="8159" cy="720"/>
          </a:xfrm>
        </p:grpSpPr>
        <p:sp>
          <p:nvSpPr>
            <p:cNvPr id="95" name="Line 19"/>
            <p:cNvSpPr>
              <a:spLocks noChangeShapeType="1"/>
            </p:cNvSpPr>
            <p:nvPr/>
          </p:nvSpPr>
          <p:spPr bwMode="auto">
            <a:xfrm flipV="1">
              <a:off x="576" y="4347"/>
              <a:ext cx="8159" cy="2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Line 134"/>
            <p:cNvSpPr>
              <a:spLocks noChangeShapeType="1"/>
            </p:cNvSpPr>
            <p:nvPr/>
          </p:nvSpPr>
          <p:spPr bwMode="auto">
            <a:xfrm>
              <a:off x="576" y="4603"/>
              <a:ext cx="8159" cy="2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20"/>
            <p:cNvSpPr>
              <a:spLocks noChangeArrowheads="1"/>
            </p:cNvSpPr>
            <p:nvPr/>
          </p:nvSpPr>
          <p:spPr bwMode="auto">
            <a:xfrm>
              <a:off x="2160" y="4176"/>
              <a:ext cx="5040" cy="72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-155160" tIns="137145" rIns="-155160" bIns="137145" anchor="ctr"/>
            <a:lstStyle/>
            <a:p>
              <a:pPr algn="ctr" defTabSz="2742870"/>
              <a:r>
                <a:rPr lang="en-US" sz="43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METHODS</a:t>
              </a:r>
              <a:endPara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165"/>
          <p:cNvGrpSpPr>
            <a:grpSpLocks/>
          </p:cNvGrpSpPr>
          <p:nvPr/>
        </p:nvGrpSpPr>
        <p:grpSpPr bwMode="auto">
          <a:xfrm>
            <a:off x="16718170" y="5858047"/>
            <a:ext cx="10373960" cy="1285240"/>
            <a:chOff x="576" y="4158"/>
            <a:chExt cx="8159" cy="720"/>
          </a:xfrm>
        </p:grpSpPr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576" y="4347"/>
              <a:ext cx="8159" cy="2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Line 134"/>
            <p:cNvSpPr>
              <a:spLocks noChangeShapeType="1"/>
            </p:cNvSpPr>
            <p:nvPr/>
          </p:nvSpPr>
          <p:spPr bwMode="auto">
            <a:xfrm>
              <a:off x="576" y="4603"/>
              <a:ext cx="8159" cy="2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20"/>
            <p:cNvSpPr>
              <a:spLocks noChangeArrowheads="1"/>
            </p:cNvSpPr>
            <p:nvPr/>
          </p:nvSpPr>
          <p:spPr bwMode="auto">
            <a:xfrm>
              <a:off x="2158" y="4158"/>
              <a:ext cx="5040" cy="72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-155160" tIns="137145" rIns="-155160" bIns="137145" anchor="ctr"/>
            <a:lstStyle/>
            <a:p>
              <a:pPr algn="ctr" defTabSz="2742870"/>
              <a:r>
                <a:rPr lang="en-US" sz="43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ABSTRACT</a:t>
              </a:r>
              <a:endPara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8751" y="11839970"/>
            <a:ext cx="7645047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BE0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1589809</TotalTime>
  <Words>1088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Book</vt:lpstr>
      <vt:lpstr>Perpetua</vt:lpstr>
      <vt:lpstr>Times New Roman</vt:lpstr>
      <vt:lpstr>Wingdings 2</vt:lpstr>
      <vt:lpstr>Equity</vt:lpstr>
      <vt:lpstr>PowerPoint Presentation</vt:lpstr>
    </vt:vector>
  </TitlesOfParts>
  <Company>College of Education &amp; Health Professions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tleszcz</dc:creator>
  <cp:lastModifiedBy>Vincenzo, Jennifer L</cp:lastModifiedBy>
  <cp:revision>424</cp:revision>
  <cp:lastPrinted>2016-10-20T16:59:39Z</cp:lastPrinted>
  <dcterms:created xsi:type="dcterms:W3CDTF">2009-03-30T15:35:01Z</dcterms:created>
  <dcterms:modified xsi:type="dcterms:W3CDTF">2016-11-07T22:10:17Z</dcterms:modified>
</cp:coreProperties>
</file>