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6713538" cy="9240838"/>
  <p:defaultTextStyle>
    <a:defPPr>
      <a:defRPr lang="en-GB"/>
    </a:defPPr>
    <a:lvl1pPr algn="l" defTabSz="457200" rtl="0" fontAlgn="base">
      <a:spcBef>
        <a:spcPct val="0"/>
      </a:spcBef>
      <a:spcAft>
        <a:spcPct val="0"/>
      </a:spcAft>
      <a:defRPr sz="8600" kern="1200">
        <a:solidFill>
          <a:schemeClr val="bg1"/>
        </a:solidFill>
        <a:latin typeface="Arial" charset="0"/>
        <a:ea typeface="+mn-ea"/>
        <a:cs typeface="Arial" charset="0"/>
      </a:defRPr>
    </a:lvl1pPr>
    <a:lvl2pPr marL="742950" indent="-285750" algn="l" defTabSz="457200" rtl="0" fontAlgn="base">
      <a:spcBef>
        <a:spcPct val="0"/>
      </a:spcBef>
      <a:spcAft>
        <a:spcPct val="0"/>
      </a:spcAft>
      <a:defRPr sz="8600" kern="1200">
        <a:solidFill>
          <a:schemeClr val="bg1"/>
        </a:solidFill>
        <a:latin typeface="Arial" charset="0"/>
        <a:ea typeface="+mn-ea"/>
        <a:cs typeface="Arial" charset="0"/>
      </a:defRPr>
    </a:lvl2pPr>
    <a:lvl3pPr marL="1143000" indent="-228600" algn="l" defTabSz="457200" rtl="0" fontAlgn="base">
      <a:spcBef>
        <a:spcPct val="0"/>
      </a:spcBef>
      <a:spcAft>
        <a:spcPct val="0"/>
      </a:spcAft>
      <a:defRPr sz="8600" kern="1200">
        <a:solidFill>
          <a:schemeClr val="bg1"/>
        </a:solidFill>
        <a:latin typeface="Arial" charset="0"/>
        <a:ea typeface="+mn-ea"/>
        <a:cs typeface="Arial" charset="0"/>
      </a:defRPr>
    </a:lvl3pPr>
    <a:lvl4pPr marL="1600200" indent="-228600" algn="l" defTabSz="457200" rtl="0" fontAlgn="base">
      <a:spcBef>
        <a:spcPct val="0"/>
      </a:spcBef>
      <a:spcAft>
        <a:spcPct val="0"/>
      </a:spcAft>
      <a:defRPr sz="8600" kern="1200">
        <a:solidFill>
          <a:schemeClr val="bg1"/>
        </a:solidFill>
        <a:latin typeface="Arial" charset="0"/>
        <a:ea typeface="+mn-ea"/>
        <a:cs typeface="Arial" charset="0"/>
      </a:defRPr>
    </a:lvl4pPr>
    <a:lvl5pPr marL="2057400" indent="-228600" algn="l" defTabSz="457200" rtl="0" fontAlgn="base">
      <a:spcBef>
        <a:spcPct val="0"/>
      </a:spcBef>
      <a:spcAft>
        <a:spcPct val="0"/>
      </a:spcAft>
      <a:defRPr sz="8600" kern="1200">
        <a:solidFill>
          <a:schemeClr val="bg1"/>
        </a:solidFill>
        <a:latin typeface="Arial" charset="0"/>
        <a:ea typeface="+mn-ea"/>
        <a:cs typeface="Arial" charset="0"/>
      </a:defRPr>
    </a:lvl5pPr>
    <a:lvl6pPr marL="2286000" algn="l" defTabSz="914400" rtl="0" eaLnBrk="1" latinLnBrk="0" hangingPunct="1">
      <a:defRPr sz="8600" kern="1200">
        <a:solidFill>
          <a:schemeClr val="bg1"/>
        </a:solidFill>
        <a:latin typeface="Arial" charset="0"/>
        <a:ea typeface="+mn-ea"/>
        <a:cs typeface="Arial" charset="0"/>
      </a:defRPr>
    </a:lvl6pPr>
    <a:lvl7pPr marL="2743200" algn="l" defTabSz="914400" rtl="0" eaLnBrk="1" latinLnBrk="0" hangingPunct="1">
      <a:defRPr sz="8600" kern="1200">
        <a:solidFill>
          <a:schemeClr val="bg1"/>
        </a:solidFill>
        <a:latin typeface="Arial" charset="0"/>
        <a:ea typeface="+mn-ea"/>
        <a:cs typeface="Arial" charset="0"/>
      </a:defRPr>
    </a:lvl7pPr>
    <a:lvl8pPr marL="3200400" algn="l" defTabSz="914400" rtl="0" eaLnBrk="1" latinLnBrk="0" hangingPunct="1">
      <a:defRPr sz="8600" kern="1200">
        <a:solidFill>
          <a:schemeClr val="bg1"/>
        </a:solidFill>
        <a:latin typeface="Arial" charset="0"/>
        <a:ea typeface="+mn-ea"/>
        <a:cs typeface="Arial" charset="0"/>
      </a:defRPr>
    </a:lvl8pPr>
    <a:lvl9pPr marL="3657600" algn="l" defTabSz="914400" rtl="0" eaLnBrk="1" latinLnBrk="0" hangingPunct="1">
      <a:defRPr sz="8600"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O'Neill" initials="DO"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98FFF"/>
    <a:srgbClr val="000000"/>
    <a:srgbClr val="1D7AB9"/>
    <a:srgbClr val="E2F0FA"/>
    <a:srgbClr val="57B7CC"/>
    <a:srgbClr val="2088CE"/>
    <a:srgbClr val="5DB0E9"/>
    <a:srgbClr val="66CCFF"/>
    <a:srgbClr val="D0E2E8"/>
    <a:srgbClr val="BCD9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418" autoAdjust="0"/>
  </p:normalViewPr>
  <p:slideViewPr>
    <p:cSldViewPr>
      <p:cViewPr>
        <p:scale>
          <a:sx n="30" d="100"/>
          <a:sy n="30" d="100"/>
        </p:scale>
        <p:origin x="-96" y="32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713538" cy="9240838"/>
          </a:xfrm>
          <a:prstGeom prst="roundRect">
            <a:avLst>
              <a:gd name="adj" fmla="val 23"/>
            </a:avLst>
          </a:prstGeom>
          <a:solidFill>
            <a:srgbClr val="FFFFFF"/>
          </a:solid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3075" name="Text Box 2"/>
          <p:cNvSpPr txBox="1">
            <a:spLocks noChangeArrowheads="1"/>
          </p:cNvSpPr>
          <p:nvPr/>
        </p:nvSpPr>
        <p:spPr bwMode="auto">
          <a:xfrm>
            <a:off x="0" y="0"/>
            <a:ext cx="2909888" cy="461963"/>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3076" name="Text Box 3"/>
          <p:cNvSpPr txBox="1">
            <a:spLocks noChangeArrowheads="1"/>
          </p:cNvSpPr>
          <p:nvPr/>
        </p:nvSpPr>
        <p:spPr bwMode="auto">
          <a:xfrm>
            <a:off x="3803650" y="0"/>
            <a:ext cx="2909888" cy="461963"/>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3077" name="Rectangle 4"/>
          <p:cNvSpPr>
            <a:spLocks noGrp="1" noRot="1" noChangeAspect="1" noChangeArrowheads="1"/>
          </p:cNvSpPr>
          <p:nvPr>
            <p:ph type="sldImg"/>
          </p:nvPr>
        </p:nvSpPr>
        <p:spPr bwMode="auto">
          <a:xfrm>
            <a:off x="1047750" y="692150"/>
            <a:ext cx="4619625" cy="36091813"/>
          </a:xfrm>
          <a:prstGeom prst="rect">
            <a:avLst/>
          </a:prstGeom>
          <a:noFill/>
          <a:ln w="9360">
            <a:solidFill>
              <a:srgbClr val="000000"/>
            </a:solidFill>
            <a:miter lim="800000"/>
            <a:headEnd/>
            <a:tailEnd/>
          </a:ln>
        </p:spPr>
      </p:sp>
      <p:sp>
        <p:nvSpPr>
          <p:cNvPr id="2053" name="Rectangle 5"/>
          <p:cNvSpPr>
            <a:spLocks noGrp="1" noChangeArrowheads="1"/>
          </p:cNvSpPr>
          <p:nvPr>
            <p:ph type="body"/>
          </p:nvPr>
        </p:nvSpPr>
        <p:spPr bwMode="auto">
          <a:xfrm>
            <a:off x="671513" y="4389438"/>
            <a:ext cx="5370512" cy="4156075"/>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Text Box 6"/>
          <p:cNvSpPr txBox="1">
            <a:spLocks noChangeArrowheads="1"/>
          </p:cNvSpPr>
          <p:nvPr/>
        </p:nvSpPr>
        <p:spPr bwMode="auto">
          <a:xfrm>
            <a:off x="0" y="8775700"/>
            <a:ext cx="2909888" cy="461963"/>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2055" name="Rectangle 7"/>
          <p:cNvSpPr>
            <a:spLocks noGrp="1" noChangeArrowheads="1"/>
          </p:cNvSpPr>
          <p:nvPr>
            <p:ph type="sldNum"/>
          </p:nvPr>
        </p:nvSpPr>
        <p:spPr bwMode="auto">
          <a:xfrm>
            <a:off x="3803650" y="8775700"/>
            <a:ext cx="2908300" cy="460375"/>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175C50DB-3D24-4E96-B872-C6478D7796F0}" type="slidenum">
              <a:rPr lang="en-US"/>
              <a:pPr>
                <a:defRPr/>
              </a:pPr>
              <a:t>‹#›</a:t>
            </a:fld>
            <a:endParaRPr lang="en-US"/>
          </a:p>
        </p:txBody>
      </p:sp>
    </p:spTree>
    <p:extLst>
      <p:ext uri="{BB962C8B-B14F-4D97-AF65-F5344CB8AC3E}">
        <p14:creationId xmlns="" xmlns:p14="http://schemas.microsoft.com/office/powerpoint/2010/main" val="32298989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ln>
            <a:round/>
            <a:headEnd/>
            <a:tailEnd/>
          </a:ln>
        </p:spPr>
        <p:txBody>
          <a:bodyPr/>
          <a:lstStyle/>
          <a:p>
            <a:fld id="{DA8C1CA7-EFA6-4E3C-A94C-C18C1B858C42}" type="slidenum">
              <a:rPr lang="en-US" smtClean="0"/>
              <a:pPr/>
              <a:t>1</a:t>
            </a:fld>
            <a:endParaRPr lang="en-US" smtClean="0"/>
          </a:p>
        </p:txBody>
      </p:sp>
      <p:sp>
        <p:nvSpPr>
          <p:cNvPr id="4099" name="Text Box 1"/>
          <p:cNvSpPr txBox="1">
            <a:spLocks noChangeArrowheads="1"/>
          </p:cNvSpPr>
          <p:nvPr/>
        </p:nvSpPr>
        <p:spPr bwMode="auto">
          <a:xfrm>
            <a:off x="3803650" y="8775700"/>
            <a:ext cx="2909888" cy="461963"/>
          </a:xfrm>
          <a:prstGeom prst="rect">
            <a:avLst/>
          </a:prstGeom>
          <a:noFill/>
          <a:ln w="9525">
            <a:noFill/>
            <a:round/>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1AF7D52-C1A0-4A79-86E9-44B96BB02AB1}" type="slidenum">
              <a:rPr lang="en-US"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sz="1200">
              <a:solidFill>
                <a:srgbClr val="000000"/>
              </a:solidFill>
            </a:endParaRPr>
          </a:p>
        </p:txBody>
      </p:sp>
      <p:sp>
        <p:nvSpPr>
          <p:cNvPr id="4100" name="Rectangle 2"/>
          <p:cNvSpPr>
            <a:spLocks noGrp="1" noRot="1" noChangeAspect="1" noChangeArrowheads="1" noTextEdit="1"/>
          </p:cNvSpPr>
          <p:nvPr>
            <p:ph type="sldImg"/>
          </p:nvPr>
        </p:nvSpPr>
        <p:spPr>
          <a:xfrm>
            <a:off x="1047750" y="692150"/>
            <a:ext cx="4621213" cy="3465513"/>
          </a:xfrm>
          <a:solidFill>
            <a:srgbClr val="FFFFFF"/>
          </a:solidFill>
          <a:ln/>
        </p:spPr>
      </p:sp>
      <p:sp>
        <p:nvSpPr>
          <p:cNvPr id="4101" name="Rectangle 3"/>
          <p:cNvSpPr>
            <a:spLocks noGrp="1" noChangeArrowheads="1"/>
          </p:cNvSpPr>
          <p:nvPr>
            <p:ph type="body" idx="1"/>
          </p:nvPr>
        </p:nvSpPr>
        <p:spPr>
          <a:xfrm>
            <a:off x="671513" y="4389438"/>
            <a:ext cx="5372100" cy="4157662"/>
          </a:xfrm>
          <a:noFill/>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latin typeface="Arial" charset="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E2E8"/>
        </a:solidFill>
        <a:effectLst/>
      </p:bgPr>
    </p:bg>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35814000" y="32385000"/>
          <a:ext cx="6759575" cy="212725"/>
        </p:xfrm>
        <a:graphic>
          <a:graphicData uri="http://schemas.openxmlformats.org/presentationml/2006/ole">
            <p:oleObj spid="_x0000_s1083" r:id="rId14" imgW="3940988" imgH="137916" progId="">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21100">
          <a:solidFill>
            <a:srgbClr val="000000"/>
          </a:solidFill>
          <a:latin typeface="+mj-lt"/>
          <a:ea typeface="Arial Unicode MS" pitchFamily="34" charset="-128"/>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1100">
          <a:solidFill>
            <a:srgbClr val="000000"/>
          </a:solidFill>
          <a:latin typeface="Arial" charset="0"/>
          <a:ea typeface="Arial Unicode MS" pitchFamily="34" charset="-128"/>
          <a:cs typeface="Arial Unicode MS" charset="0"/>
        </a:defRPr>
      </a:lvl2pPr>
      <a:lvl3pPr algn="ctr" defTabSz="457200" rtl="0" eaLnBrk="0" fontAlgn="base" hangingPunct="0">
        <a:spcBef>
          <a:spcPct val="0"/>
        </a:spcBef>
        <a:spcAft>
          <a:spcPct val="0"/>
        </a:spcAft>
        <a:buClr>
          <a:srgbClr val="000000"/>
        </a:buClr>
        <a:buSzPct val="100000"/>
        <a:buFont typeface="Times New Roman" pitchFamily="18" charset="0"/>
        <a:defRPr sz="21100">
          <a:solidFill>
            <a:srgbClr val="000000"/>
          </a:solidFill>
          <a:latin typeface="Arial" charset="0"/>
          <a:ea typeface="Arial Unicode MS" pitchFamily="34" charset="-128"/>
          <a:cs typeface="Arial Unicode MS" charset="0"/>
        </a:defRPr>
      </a:lvl3pPr>
      <a:lvl4pPr algn="ctr" defTabSz="457200" rtl="0" eaLnBrk="0" fontAlgn="base" hangingPunct="0">
        <a:spcBef>
          <a:spcPct val="0"/>
        </a:spcBef>
        <a:spcAft>
          <a:spcPct val="0"/>
        </a:spcAft>
        <a:buClr>
          <a:srgbClr val="000000"/>
        </a:buClr>
        <a:buSzPct val="100000"/>
        <a:buFont typeface="Times New Roman" pitchFamily="18" charset="0"/>
        <a:defRPr sz="21100">
          <a:solidFill>
            <a:srgbClr val="000000"/>
          </a:solidFill>
          <a:latin typeface="Arial" charset="0"/>
          <a:ea typeface="Arial Unicode MS" pitchFamily="34" charset="-128"/>
          <a:cs typeface="Arial Unicode MS" charset="0"/>
        </a:defRPr>
      </a:lvl4pPr>
      <a:lvl5pPr algn="ctr" defTabSz="457200" rtl="0" eaLnBrk="0" fontAlgn="base" hangingPunct="0">
        <a:spcBef>
          <a:spcPct val="0"/>
        </a:spcBef>
        <a:spcAft>
          <a:spcPct val="0"/>
        </a:spcAft>
        <a:buClr>
          <a:srgbClr val="000000"/>
        </a:buClr>
        <a:buSzPct val="100000"/>
        <a:buFont typeface="Times New Roman" pitchFamily="18" charset="0"/>
        <a:defRPr sz="21100">
          <a:solidFill>
            <a:srgbClr val="000000"/>
          </a:solidFill>
          <a:latin typeface="Arial" charset="0"/>
          <a:ea typeface="Arial Unicode MS" pitchFamily="34" charset="-128"/>
          <a:cs typeface="Arial Unicode M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1100">
          <a:solidFill>
            <a:srgbClr val="000000"/>
          </a:solidFill>
          <a:latin typeface="Arial" charset="0"/>
          <a:cs typeface="Arial Unicode M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1100">
          <a:solidFill>
            <a:srgbClr val="000000"/>
          </a:solidFill>
          <a:latin typeface="Arial" charset="0"/>
          <a:cs typeface="Arial Unicode M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1100">
          <a:solidFill>
            <a:srgbClr val="000000"/>
          </a:solidFill>
          <a:latin typeface="Arial" charset="0"/>
          <a:cs typeface="Arial Unicode M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1100">
          <a:solidFill>
            <a:srgbClr val="000000"/>
          </a:solidFill>
          <a:latin typeface="Arial" charset="0"/>
          <a:cs typeface="Arial Unicode MS" charset="0"/>
        </a:defRPr>
      </a:lvl9pPr>
    </p:titleStyle>
    <p:bodyStyle>
      <a:lvl1pPr marL="342900" indent="-342900" algn="l" defTabSz="457200" rtl="0" eaLnBrk="0" fontAlgn="base" hangingPunct="0">
        <a:spcBef>
          <a:spcPts val="3850"/>
        </a:spcBef>
        <a:spcAft>
          <a:spcPct val="0"/>
        </a:spcAft>
        <a:buClr>
          <a:srgbClr val="000000"/>
        </a:buClr>
        <a:buSzPct val="100000"/>
        <a:buFont typeface="Times New Roman" pitchFamily="18" charset="0"/>
        <a:defRPr sz="15400">
          <a:solidFill>
            <a:srgbClr val="000000"/>
          </a:solidFill>
          <a:latin typeface="+mn-lt"/>
          <a:ea typeface="Arial Unicode MS" pitchFamily="34" charset="-128"/>
          <a:cs typeface="+mn-cs"/>
        </a:defRPr>
      </a:lvl1pPr>
      <a:lvl2pPr marL="742950" indent="-285750" algn="l" defTabSz="457200" rtl="0" eaLnBrk="0" fontAlgn="base" hangingPunct="0">
        <a:spcBef>
          <a:spcPts val="3350"/>
        </a:spcBef>
        <a:spcAft>
          <a:spcPct val="0"/>
        </a:spcAft>
        <a:buClr>
          <a:srgbClr val="000000"/>
        </a:buClr>
        <a:buSzPct val="100000"/>
        <a:buFont typeface="Times New Roman" pitchFamily="18" charset="0"/>
        <a:defRPr sz="13400">
          <a:solidFill>
            <a:srgbClr val="000000"/>
          </a:solidFill>
          <a:latin typeface="+mn-lt"/>
          <a:ea typeface="Arial Unicode MS" pitchFamily="34" charset="-128"/>
          <a:cs typeface="+mn-cs"/>
        </a:defRPr>
      </a:lvl2pPr>
      <a:lvl3pPr marL="1143000" indent="-228600" algn="l" defTabSz="457200" rtl="0" eaLnBrk="0" fontAlgn="base" hangingPunct="0">
        <a:spcBef>
          <a:spcPts val="2875"/>
        </a:spcBef>
        <a:spcAft>
          <a:spcPct val="0"/>
        </a:spcAft>
        <a:buClr>
          <a:srgbClr val="000000"/>
        </a:buClr>
        <a:buSzPct val="100000"/>
        <a:buFont typeface="Times New Roman" pitchFamily="18" charset="0"/>
        <a:defRPr sz="11500">
          <a:solidFill>
            <a:srgbClr val="000000"/>
          </a:solidFill>
          <a:latin typeface="+mn-lt"/>
          <a:ea typeface="Arial Unicode MS" pitchFamily="34" charset="-128"/>
          <a:cs typeface="+mn-cs"/>
        </a:defRPr>
      </a:lvl3pPr>
      <a:lvl4pPr marL="1600200" indent="-228600" algn="l" defTabSz="457200" rtl="0" eaLnBrk="0" fontAlgn="base" hangingPunct="0">
        <a:spcBef>
          <a:spcPts val="2400"/>
        </a:spcBef>
        <a:spcAft>
          <a:spcPct val="0"/>
        </a:spcAft>
        <a:buClr>
          <a:srgbClr val="000000"/>
        </a:buClr>
        <a:buSzPct val="100000"/>
        <a:buFont typeface="Times New Roman" pitchFamily="18" charset="0"/>
        <a:defRPr sz="9600">
          <a:solidFill>
            <a:srgbClr val="000000"/>
          </a:solidFill>
          <a:latin typeface="+mn-lt"/>
          <a:ea typeface="Arial Unicode MS" pitchFamily="34" charset="-128"/>
          <a:cs typeface="+mn-cs"/>
        </a:defRPr>
      </a:lvl4pPr>
      <a:lvl5pPr marL="2057400" indent="-228600" algn="l" defTabSz="457200" rtl="0" eaLnBrk="0" fontAlgn="base" hangingPunct="0">
        <a:spcBef>
          <a:spcPts val="2400"/>
        </a:spcBef>
        <a:spcAft>
          <a:spcPct val="0"/>
        </a:spcAft>
        <a:buClr>
          <a:srgbClr val="000000"/>
        </a:buClr>
        <a:buSzPct val="100000"/>
        <a:buFont typeface="Times New Roman" pitchFamily="18" charset="0"/>
        <a:defRPr sz="9600">
          <a:solidFill>
            <a:srgbClr val="000000"/>
          </a:solidFill>
          <a:latin typeface="+mn-lt"/>
          <a:ea typeface="Arial Unicode MS" pitchFamily="34" charset="-128"/>
          <a:cs typeface="+mn-cs"/>
        </a:defRPr>
      </a:lvl5pPr>
      <a:lvl6pPr marL="2514600" indent="-228600" algn="l" defTabSz="457200" rtl="0" eaLnBrk="0" fontAlgn="base" hangingPunct="0">
        <a:spcBef>
          <a:spcPts val="2400"/>
        </a:spcBef>
        <a:spcAft>
          <a:spcPct val="0"/>
        </a:spcAft>
        <a:buClr>
          <a:srgbClr val="000000"/>
        </a:buClr>
        <a:buSzPct val="100000"/>
        <a:buFont typeface="Times New Roman" pitchFamily="16" charset="0"/>
        <a:defRPr sz="9600">
          <a:solidFill>
            <a:srgbClr val="000000"/>
          </a:solidFill>
          <a:latin typeface="+mn-lt"/>
          <a:cs typeface="+mn-cs"/>
        </a:defRPr>
      </a:lvl6pPr>
      <a:lvl7pPr marL="2971800" indent="-228600" algn="l" defTabSz="457200" rtl="0" eaLnBrk="0" fontAlgn="base" hangingPunct="0">
        <a:spcBef>
          <a:spcPts val="2400"/>
        </a:spcBef>
        <a:spcAft>
          <a:spcPct val="0"/>
        </a:spcAft>
        <a:buClr>
          <a:srgbClr val="000000"/>
        </a:buClr>
        <a:buSzPct val="100000"/>
        <a:buFont typeface="Times New Roman" pitchFamily="16" charset="0"/>
        <a:defRPr sz="9600">
          <a:solidFill>
            <a:srgbClr val="000000"/>
          </a:solidFill>
          <a:latin typeface="+mn-lt"/>
          <a:cs typeface="+mn-cs"/>
        </a:defRPr>
      </a:lvl7pPr>
      <a:lvl8pPr marL="3429000" indent="-228600" algn="l" defTabSz="457200" rtl="0" eaLnBrk="0" fontAlgn="base" hangingPunct="0">
        <a:spcBef>
          <a:spcPts val="2400"/>
        </a:spcBef>
        <a:spcAft>
          <a:spcPct val="0"/>
        </a:spcAft>
        <a:buClr>
          <a:srgbClr val="000000"/>
        </a:buClr>
        <a:buSzPct val="100000"/>
        <a:buFont typeface="Times New Roman" pitchFamily="16" charset="0"/>
        <a:defRPr sz="9600">
          <a:solidFill>
            <a:srgbClr val="000000"/>
          </a:solidFill>
          <a:latin typeface="+mn-lt"/>
          <a:cs typeface="+mn-cs"/>
        </a:defRPr>
      </a:lvl8pPr>
      <a:lvl9pPr marL="3886200" indent="-228600" algn="l" defTabSz="457200" rtl="0" eaLnBrk="0" fontAlgn="base" hangingPunct="0">
        <a:spcBef>
          <a:spcPts val="2400"/>
        </a:spcBef>
        <a:spcAft>
          <a:spcPct val="0"/>
        </a:spcAft>
        <a:buClr>
          <a:srgbClr val="000000"/>
        </a:buClr>
        <a:buSzPct val="100000"/>
        <a:buFont typeface="Times New Roman" pitchFamily="16" charset="0"/>
        <a:defRPr sz="9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Office_Excel_97-2003_Worksheet1.xl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Rectangle 129"/>
          <p:cNvSpPr>
            <a:spLocks noChangeArrowheads="1"/>
          </p:cNvSpPr>
          <p:nvPr/>
        </p:nvSpPr>
        <p:spPr bwMode="auto">
          <a:xfrm>
            <a:off x="35737800" y="32461200"/>
            <a:ext cx="6934200" cy="152400"/>
          </a:xfrm>
          <a:prstGeom prst="rect">
            <a:avLst/>
          </a:prstGeom>
          <a:solidFill>
            <a:srgbClr val="D0E2E8"/>
          </a:solidFill>
          <a:ln w="9525">
            <a:noFill/>
            <a:miter lim="800000"/>
            <a:headEnd/>
            <a:tailEnd/>
          </a:ln>
          <a:effectLst/>
        </p:spPr>
        <p:txBody>
          <a:bodyPr wrap="none" anchor="ctr"/>
          <a:lstStyle/>
          <a:p>
            <a:endParaRPr lang="en-US" dirty="0"/>
          </a:p>
        </p:txBody>
      </p:sp>
      <p:sp>
        <p:nvSpPr>
          <p:cNvPr id="2050" name="AutoShape 1"/>
          <p:cNvSpPr>
            <a:spLocks noChangeArrowheads="1"/>
          </p:cNvSpPr>
          <p:nvPr/>
        </p:nvSpPr>
        <p:spPr bwMode="auto">
          <a:xfrm>
            <a:off x="32411988" y="6096000"/>
            <a:ext cx="10963275" cy="26365200"/>
          </a:xfrm>
          <a:prstGeom prst="roundRect">
            <a:avLst>
              <a:gd name="adj" fmla="val 7000"/>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dirty="0"/>
          </a:p>
        </p:txBody>
      </p:sp>
      <p:sp>
        <p:nvSpPr>
          <p:cNvPr id="2051" name="AutoShape 2"/>
          <p:cNvSpPr>
            <a:spLocks noChangeArrowheads="1"/>
          </p:cNvSpPr>
          <p:nvPr/>
        </p:nvSpPr>
        <p:spPr bwMode="auto">
          <a:xfrm>
            <a:off x="12298363" y="6096000"/>
            <a:ext cx="19456400" cy="26365200"/>
          </a:xfrm>
          <a:prstGeom prst="roundRect">
            <a:avLst>
              <a:gd name="adj" fmla="val 7000"/>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dirty="0"/>
          </a:p>
        </p:txBody>
      </p:sp>
      <p:sp>
        <p:nvSpPr>
          <p:cNvPr id="2052" name="AutoShape 3"/>
          <p:cNvSpPr>
            <a:spLocks noChangeArrowheads="1"/>
          </p:cNvSpPr>
          <p:nvPr/>
        </p:nvSpPr>
        <p:spPr bwMode="auto">
          <a:xfrm>
            <a:off x="533400" y="6096000"/>
            <a:ext cx="11093450" cy="26365200"/>
          </a:xfrm>
          <a:prstGeom prst="roundRect">
            <a:avLst>
              <a:gd name="adj" fmla="val 7000"/>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dirty="0"/>
          </a:p>
        </p:txBody>
      </p:sp>
      <p:sp>
        <p:nvSpPr>
          <p:cNvPr id="3076" name="Text Box 4"/>
          <p:cNvSpPr txBox="1">
            <a:spLocks noChangeArrowheads="1"/>
          </p:cNvSpPr>
          <p:nvPr/>
        </p:nvSpPr>
        <p:spPr bwMode="auto">
          <a:xfrm>
            <a:off x="762000" y="7057924"/>
            <a:ext cx="10755313" cy="8789202"/>
          </a:xfrm>
          <a:prstGeom prst="rect">
            <a:avLst/>
          </a:prstGeom>
          <a:noFill/>
          <a:ln>
            <a:noFill/>
          </a:ln>
          <a:effectLst/>
          <a:extLst/>
        </p:spPr>
        <p:txBody>
          <a:bodyPr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de-DE" sz="1100" dirty="0">
              <a:solidFill>
                <a:srgbClr val="000000"/>
              </a:solidFill>
              <a:cs typeface="Times New Roman" pitchFamily="18" charset="0"/>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a:solidFill>
                  <a:srgbClr val="000000"/>
                </a:solidFill>
                <a:cs typeface="Times New Roman" pitchFamily="18" charset="0"/>
              </a:rPr>
              <a:t>● Walking impairments can cause frequent falls </a:t>
            </a:r>
            <a:r>
              <a:rPr lang="en-US" sz="3200" dirty="0" smtClean="0">
                <a:solidFill>
                  <a:srgbClr val="000000"/>
                </a:solidFill>
                <a:cs typeface="Times New Roman" pitchFamily="18" charset="0"/>
              </a:rPr>
              <a:t>and limitations </a:t>
            </a:r>
            <a:r>
              <a:rPr lang="en-US" sz="3200" dirty="0">
                <a:solidFill>
                  <a:srgbClr val="000000"/>
                </a:solidFill>
                <a:cs typeface="Times New Roman" pitchFamily="18" charset="0"/>
              </a:rPr>
              <a:t>in activities and participation in </a:t>
            </a:r>
            <a:r>
              <a:rPr lang="en-US" sz="3200" dirty="0">
                <a:solidFill>
                  <a:schemeClr val="tx1"/>
                </a:solidFill>
                <a:cs typeface="Times New Roman" pitchFamily="18" charset="0"/>
              </a:rPr>
              <a:t>daily </a:t>
            </a:r>
            <a:r>
              <a:rPr lang="en-US" sz="3200" dirty="0" smtClean="0">
                <a:solidFill>
                  <a:schemeClr val="tx1"/>
                </a:solidFill>
                <a:cs typeface="Times New Roman" pitchFamily="18" charset="0"/>
              </a:rPr>
              <a:t>life for people w</a:t>
            </a:r>
            <a:r>
              <a:rPr lang="en-US" sz="3200" dirty="0" smtClean="0">
                <a:solidFill>
                  <a:srgbClr val="000000"/>
                </a:solidFill>
                <a:cs typeface="Times New Roman" pitchFamily="18" charset="0"/>
              </a:rPr>
              <a:t>ith multiple sclerosis (PwMS).</a:t>
            </a:r>
            <a:r>
              <a:rPr lang="en-US" sz="3200" baseline="30000" dirty="0" smtClean="0">
                <a:solidFill>
                  <a:srgbClr val="000000"/>
                </a:solidFill>
                <a:cs typeface="Times New Roman" pitchFamily="18" charset="0"/>
              </a:rPr>
              <a:t>1</a:t>
            </a:r>
            <a:endParaRPr lang="en-US" sz="3200" baseline="30000" dirty="0">
              <a:solidFill>
                <a:srgbClr val="000000"/>
              </a:solidFill>
              <a:cs typeface="Times New Roman" pitchFamily="18" charset="0"/>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de-DE" sz="1100" dirty="0">
              <a:solidFill>
                <a:srgbClr val="000000"/>
              </a:solidFill>
              <a:cs typeface="Times New Roman" pitchFamily="18" charset="0"/>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smtClean="0">
                <a:solidFill>
                  <a:srgbClr val="000000"/>
                </a:solidFill>
                <a:latin typeface="Times New Roman" pitchFamily="18" charset="0"/>
                <a:cs typeface="Times New Roman" pitchFamily="18" charset="0"/>
              </a:rPr>
              <a:t>●</a:t>
            </a:r>
            <a:r>
              <a:rPr lang="en-US" sz="3200" dirty="0" smtClean="0">
                <a:solidFill>
                  <a:srgbClr val="000000"/>
                </a:solidFill>
                <a:cs typeface="Times New Roman" pitchFamily="18" charset="0"/>
              </a:rPr>
              <a:t> </a:t>
            </a:r>
            <a:r>
              <a:rPr lang="en-US" sz="3200" dirty="0">
                <a:solidFill>
                  <a:srgbClr val="000000"/>
                </a:solidFill>
                <a:cs typeface="Times New Roman" pitchFamily="18" charset="0"/>
              </a:rPr>
              <a:t>Balance-Based Torso-Weighting® (BBTW), a non-pharmaceutical intervention in which patients wear </a:t>
            </a:r>
            <a:r>
              <a:rPr lang="en-US" sz="3200" dirty="0" smtClean="0">
                <a:solidFill>
                  <a:srgbClr val="000000"/>
                </a:solidFill>
                <a:cs typeface="Times New Roman" pitchFamily="18" charset="0"/>
              </a:rPr>
              <a:t>strategically placed light </a:t>
            </a:r>
            <a:r>
              <a:rPr lang="en-US" sz="3200" dirty="0">
                <a:solidFill>
                  <a:srgbClr val="000000"/>
                </a:solidFill>
                <a:cs typeface="Times New Roman" pitchFamily="18" charset="0"/>
              </a:rPr>
              <a:t>weights on the trunk, has resulted </a:t>
            </a:r>
            <a:r>
              <a:rPr lang="en-US" sz="3200" dirty="0" smtClean="0">
                <a:solidFill>
                  <a:srgbClr val="000000"/>
                </a:solidFill>
                <a:cs typeface="Times New Roman" pitchFamily="18" charset="0"/>
              </a:rPr>
              <a:t>in </a:t>
            </a:r>
            <a:r>
              <a:rPr lang="en-US" sz="3200" dirty="0">
                <a:solidFill>
                  <a:srgbClr val="000000"/>
                </a:solidFill>
                <a:cs typeface="Times New Roman" pitchFamily="18" charset="0"/>
              </a:rPr>
              <a:t>immediate functional improvements in </a:t>
            </a:r>
            <a:r>
              <a:rPr lang="en-US" sz="3200" dirty="0" err="1">
                <a:solidFill>
                  <a:srgbClr val="000000"/>
                </a:solidFill>
                <a:cs typeface="Times New Roman" pitchFamily="18" charset="0"/>
              </a:rPr>
              <a:t>PwMS</a:t>
            </a:r>
            <a:r>
              <a:rPr lang="en-US" sz="3200" dirty="0">
                <a:solidFill>
                  <a:srgbClr val="000000"/>
                </a:solidFill>
                <a:cs typeface="Times New Roman" pitchFamily="18" charset="0"/>
              </a:rPr>
              <a:t>, including increased gait speed.</a:t>
            </a:r>
            <a:r>
              <a:rPr lang="en-US" sz="3200" baseline="30000" dirty="0">
                <a:solidFill>
                  <a:srgbClr val="000000"/>
                </a:solidFill>
                <a:cs typeface="Times New Roman" pitchFamily="18" charset="0"/>
              </a:rPr>
              <a:t>2-</a:t>
            </a:r>
            <a:r>
              <a:rPr lang="en-US" sz="3200" baseline="30000" dirty="0" smtClean="0">
                <a:solidFill>
                  <a:srgbClr val="000000"/>
                </a:solidFill>
                <a:cs typeface="Times New Roman" pitchFamily="18" charset="0"/>
              </a:rPr>
              <a:t>4</a:t>
            </a:r>
            <a:endParaRPr lang="de-DE" sz="1100" baseline="30000" dirty="0">
              <a:solidFill>
                <a:srgbClr val="000000"/>
              </a:solidFill>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de-DE" sz="1100" dirty="0">
              <a:solidFill>
                <a:srgbClr val="000000"/>
              </a:solidFill>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a:solidFill>
                  <a:srgbClr val="000000"/>
                </a:solidFill>
                <a:latin typeface="Times New Roman" pitchFamily="18" charset="0"/>
                <a:cs typeface="Times New Roman" pitchFamily="18" charset="0"/>
              </a:rPr>
              <a:t>● </a:t>
            </a:r>
            <a:r>
              <a:rPr lang="en-US" sz="3200" dirty="0" smtClean="0">
                <a:solidFill>
                  <a:srgbClr val="000000"/>
                </a:solidFill>
                <a:latin typeface="+mn-lt"/>
                <a:cs typeface="Times New Roman" pitchFamily="18" charset="0"/>
              </a:rPr>
              <a:t>Proposed mechanisms for the effect of BBTW include joint compression, a biomechanical shift reflecting weight placement, increased afferent input about body segments, and </a:t>
            </a:r>
            <a:r>
              <a:rPr lang="en-US" sz="3200" dirty="0" smtClean="0">
                <a:solidFill>
                  <a:srgbClr val="000000"/>
                </a:solidFill>
                <a:cs typeface="Times New Roman" pitchFamily="18" charset="0"/>
              </a:rPr>
              <a:t>improved </a:t>
            </a:r>
            <a:r>
              <a:rPr lang="en-US" sz="3200" dirty="0">
                <a:solidFill>
                  <a:srgbClr val="000000"/>
                </a:solidFill>
                <a:cs typeface="Times New Roman" pitchFamily="18" charset="0"/>
              </a:rPr>
              <a:t>conscious </a:t>
            </a:r>
            <a:r>
              <a:rPr lang="en-US" sz="3200" dirty="0" smtClean="0">
                <a:solidFill>
                  <a:srgbClr val="000000"/>
                </a:solidFill>
                <a:cs typeface="Times New Roman" pitchFamily="18" charset="0"/>
              </a:rPr>
              <a:t>awareness</a:t>
            </a:r>
            <a:r>
              <a:rPr lang="en-US" sz="3200" dirty="0" smtClean="0">
                <a:solidFill>
                  <a:srgbClr val="000000"/>
                </a:solidFill>
                <a:latin typeface="+mn-lt"/>
                <a:cs typeface="Times New Roman" pitchFamily="18" charset="0"/>
              </a:rPr>
              <a:t>.</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1100" dirty="0" smtClean="0">
              <a:solidFill>
                <a:srgbClr val="000000"/>
              </a:solidFill>
              <a:latin typeface="+mn-lt"/>
              <a:cs typeface="Times New Roman" pitchFamily="18" charset="0"/>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a:solidFill>
                  <a:srgbClr val="000000"/>
                </a:solidFill>
                <a:latin typeface="Times New Roman" pitchFamily="18" charset="0"/>
                <a:cs typeface="Times New Roman" pitchFamily="18" charset="0"/>
              </a:rPr>
              <a:t>● </a:t>
            </a:r>
            <a:r>
              <a:rPr lang="en-US" sz="3200" dirty="0" smtClean="0">
                <a:solidFill>
                  <a:srgbClr val="000000"/>
                </a:solidFill>
                <a:cs typeface="Times New Roman" pitchFamily="18" charset="0"/>
              </a:rPr>
              <a:t>The </a:t>
            </a:r>
            <a:r>
              <a:rPr lang="en-US" sz="3200" dirty="0">
                <a:solidFill>
                  <a:srgbClr val="000000"/>
                </a:solidFill>
                <a:cs typeface="Times New Roman" pitchFamily="18" charset="0"/>
              </a:rPr>
              <a:t>purpose of this study was to </a:t>
            </a:r>
            <a:r>
              <a:rPr lang="en-US" sz="3200" dirty="0">
                <a:solidFill>
                  <a:schemeClr val="tx1"/>
                </a:solidFill>
              </a:rPr>
              <a:t>examine </a:t>
            </a:r>
            <a:r>
              <a:rPr lang="en-US" sz="3200" dirty="0" smtClean="0">
                <a:solidFill>
                  <a:schemeClr val="tx1"/>
                </a:solidFill>
              </a:rPr>
              <a:t>the potential biomechanical mechanism by comparing average weight location after BBTW with the center </a:t>
            </a:r>
            <a:r>
              <a:rPr lang="en-US" sz="3200" dirty="0">
                <a:solidFill>
                  <a:schemeClr val="tx1"/>
                </a:solidFill>
              </a:rPr>
              <a:t>of pressure changes during quiet standing with and without </a:t>
            </a:r>
            <a:r>
              <a:rPr lang="en-US" sz="3200" dirty="0" smtClean="0">
                <a:solidFill>
                  <a:schemeClr val="tx1"/>
                </a:solidFill>
              </a:rPr>
              <a:t>weights.</a:t>
            </a:r>
            <a:endParaRPr lang="en-US" dirty="0"/>
          </a:p>
        </p:txBody>
      </p:sp>
      <p:sp>
        <p:nvSpPr>
          <p:cNvPr id="2054" name="Text Box 5"/>
          <p:cNvSpPr txBox="1">
            <a:spLocks noChangeArrowheads="1"/>
          </p:cNvSpPr>
          <p:nvPr/>
        </p:nvSpPr>
        <p:spPr bwMode="auto">
          <a:xfrm>
            <a:off x="609600" y="15544800"/>
            <a:ext cx="10896600" cy="1098550"/>
          </a:xfrm>
          <a:prstGeom prst="rect">
            <a:avLst/>
          </a:prstGeom>
          <a:noFill/>
          <a:ln w="9525">
            <a:noFill/>
            <a:round/>
            <a:headEnd/>
            <a:tailEnd/>
          </a:ln>
        </p:spPr>
        <p:txBody>
          <a:bodyPr lIns="90000" tIns="46800" rIns="90000" bIns="46800">
            <a:spAutoFit/>
          </a:bodyPr>
          <a:lstStyle/>
          <a:p>
            <a:pPr algn="ctr">
              <a:spcBef>
                <a:spcPts val="53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Lst>
            </a:pPr>
            <a:r>
              <a:rPr lang="en-US" sz="6600" b="1" dirty="0">
                <a:solidFill>
                  <a:srgbClr val="000000"/>
                </a:solidFill>
              </a:rPr>
              <a:t>Methods</a:t>
            </a:r>
          </a:p>
        </p:txBody>
      </p:sp>
      <p:sp>
        <p:nvSpPr>
          <p:cNvPr id="2055" name="Text Box 6"/>
          <p:cNvSpPr txBox="1">
            <a:spLocks noChangeArrowheads="1"/>
          </p:cNvSpPr>
          <p:nvPr/>
        </p:nvSpPr>
        <p:spPr bwMode="auto">
          <a:xfrm>
            <a:off x="32599313" y="6172200"/>
            <a:ext cx="10569575" cy="1109662"/>
          </a:xfrm>
          <a:prstGeom prst="rect">
            <a:avLst/>
          </a:prstGeom>
          <a:noFill/>
          <a:ln w="9525">
            <a:noFill/>
            <a:round/>
            <a:headEnd/>
            <a:tailEnd/>
          </a:ln>
        </p:spPr>
        <p:txBody>
          <a:bodyPr lIns="90000" tIns="46800" rIns="90000" bIns="46800">
            <a:spAutoFit/>
          </a:bodyPr>
          <a:lstStyle/>
          <a:p>
            <a:pPr algn="ctr">
              <a:spcBef>
                <a:spcPts val="53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6600" b="1" dirty="0">
                <a:solidFill>
                  <a:srgbClr val="000000"/>
                </a:solidFill>
              </a:rPr>
              <a:t>Discussion</a:t>
            </a:r>
          </a:p>
        </p:txBody>
      </p:sp>
      <p:sp>
        <p:nvSpPr>
          <p:cNvPr id="2056" name="AutoShape 7"/>
          <p:cNvSpPr>
            <a:spLocks noChangeArrowheads="1"/>
          </p:cNvSpPr>
          <p:nvPr/>
        </p:nvSpPr>
        <p:spPr bwMode="auto">
          <a:xfrm>
            <a:off x="485775" y="533400"/>
            <a:ext cx="42900600" cy="4979988"/>
          </a:xfrm>
          <a:prstGeom prst="roundRect">
            <a:avLst>
              <a:gd name="adj" fmla="val 10870"/>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2057" name="Text Box 8"/>
          <p:cNvSpPr txBox="1">
            <a:spLocks noChangeArrowheads="1"/>
          </p:cNvSpPr>
          <p:nvPr/>
        </p:nvSpPr>
        <p:spPr bwMode="auto">
          <a:xfrm>
            <a:off x="2057400" y="885192"/>
            <a:ext cx="41224200" cy="4372608"/>
          </a:xfrm>
          <a:prstGeom prst="rect">
            <a:avLst/>
          </a:prstGeom>
          <a:noFill/>
          <a:ln w="9525">
            <a:noFill/>
            <a:round/>
            <a:headEnd/>
            <a:tailEnd/>
          </a:ln>
        </p:spPr>
        <p:txBody>
          <a:bodyPr wrap="square"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pPr>
            <a:r>
              <a:rPr lang="en-US" sz="7200" b="1" dirty="0" smtClean="0">
                <a:solidFill>
                  <a:schemeClr val="tx1"/>
                </a:solidFill>
              </a:rPr>
              <a:t>Standing Data Disproves Biomechanical Mechanism for </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pPr>
            <a:r>
              <a:rPr lang="en-US" sz="7200" b="1" dirty="0" smtClean="0">
                <a:solidFill>
                  <a:schemeClr val="tx1"/>
                </a:solidFill>
              </a:rPr>
              <a:t>Balance-Based Torso-Weighting</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pPr>
            <a:r>
              <a:rPr lang="en-US" sz="5400" dirty="0" smtClean="0">
                <a:solidFill>
                  <a:srgbClr val="000000"/>
                </a:solidFill>
              </a:rPr>
              <a:t>Ajay Crittendon</a:t>
            </a:r>
            <a:r>
              <a:rPr lang="en-US" sz="5400" baseline="30000" dirty="0" smtClean="0">
                <a:solidFill>
                  <a:srgbClr val="000000"/>
                </a:solidFill>
              </a:rPr>
              <a:t>1</a:t>
            </a:r>
            <a:r>
              <a:rPr lang="en-US" sz="5400" dirty="0" smtClean="0">
                <a:solidFill>
                  <a:srgbClr val="000000"/>
                </a:solidFill>
              </a:rPr>
              <a:t>, Danielle O’Neill</a:t>
            </a:r>
            <a:r>
              <a:rPr lang="en-US" sz="5400" baseline="30000" dirty="0" smtClean="0">
                <a:solidFill>
                  <a:srgbClr val="000000"/>
                </a:solidFill>
              </a:rPr>
              <a:t>1</a:t>
            </a:r>
            <a:r>
              <a:rPr lang="en-US" sz="5400" dirty="0" smtClean="0">
                <a:solidFill>
                  <a:srgbClr val="000000"/>
                </a:solidFill>
              </a:rPr>
              <a:t>,</a:t>
            </a:r>
            <a:r>
              <a:rPr lang="en-US" sz="5400" baseline="30000" dirty="0" smtClean="0">
                <a:solidFill>
                  <a:srgbClr val="000000"/>
                </a:solidFill>
              </a:rPr>
              <a:t> </a:t>
            </a:r>
            <a:r>
              <a:rPr lang="en-US" sz="5400" dirty="0">
                <a:solidFill>
                  <a:srgbClr val="000000"/>
                </a:solidFill>
              </a:rPr>
              <a:t>Gail L. Widener</a:t>
            </a:r>
            <a:r>
              <a:rPr lang="en-US" sz="4800" baseline="30000" dirty="0">
                <a:solidFill>
                  <a:srgbClr val="000000"/>
                </a:solidFill>
              </a:rPr>
              <a:t>2</a:t>
            </a:r>
            <a:r>
              <a:rPr lang="en-US" sz="4800" dirty="0">
                <a:solidFill>
                  <a:srgbClr val="000000"/>
                </a:solidFill>
              </a:rPr>
              <a:t>,</a:t>
            </a:r>
            <a:r>
              <a:rPr lang="en-US" dirty="0"/>
              <a:t> </a:t>
            </a:r>
            <a:r>
              <a:rPr lang="en-US" sz="5400" dirty="0" smtClean="0">
                <a:solidFill>
                  <a:srgbClr val="000000"/>
                </a:solidFill>
              </a:rPr>
              <a:t>Diane D. Allen</a:t>
            </a:r>
            <a:r>
              <a:rPr lang="en-US" sz="5400" baseline="30000" dirty="0" smtClean="0">
                <a:solidFill>
                  <a:srgbClr val="000000"/>
                </a:solidFill>
              </a:rPr>
              <a:t>1</a:t>
            </a:r>
            <a:endParaRPr lang="en-US" sz="5400" baseline="30000" dirty="0">
              <a:solidFill>
                <a:srgbClr val="000000"/>
              </a:solidFill>
            </a:endParaRPr>
          </a:p>
          <a:p>
            <a:pPr algn="ct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pPr>
            <a:r>
              <a:rPr lang="en-US" sz="4800" baseline="30000" dirty="0">
                <a:solidFill>
                  <a:srgbClr val="000000"/>
                </a:solidFill>
              </a:rPr>
              <a:t>1</a:t>
            </a:r>
            <a:r>
              <a:rPr lang="en-US" sz="4800" i="1" dirty="0">
                <a:solidFill>
                  <a:srgbClr val="000000"/>
                </a:solidFill>
              </a:rPr>
              <a:t>Graduate Program in Physical Therapy UCSF/SFSU</a:t>
            </a:r>
            <a:r>
              <a:rPr lang="en-US" sz="4800" dirty="0">
                <a:solidFill>
                  <a:srgbClr val="000000"/>
                </a:solidFill>
              </a:rPr>
              <a:t>, </a:t>
            </a:r>
            <a:r>
              <a:rPr lang="en-US" sz="4800" baseline="30000" dirty="0">
                <a:solidFill>
                  <a:srgbClr val="000000"/>
                </a:solidFill>
              </a:rPr>
              <a:t>2</a:t>
            </a:r>
            <a:r>
              <a:rPr lang="en-US" sz="4800" i="1" dirty="0">
                <a:solidFill>
                  <a:srgbClr val="000000"/>
                </a:solidFill>
              </a:rPr>
              <a:t>Physical Therapy Department Samuel Merritt University </a:t>
            </a:r>
          </a:p>
        </p:txBody>
      </p:sp>
      <p:sp>
        <p:nvSpPr>
          <p:cNvPr id="2058" name="Text Box 10"/>
          <p:cNvSpPr txBox="1">
            <a:spLocks noChangeArrowheads="1"/>
          </p:cNvSpPr>
          <p:nvPr/>
        </p:nvSpPr>
        <p:spPr bwMode="auto">
          <a:xfrm>
            <a:off x="12725400" y="6477000"/>
            <a:ext cx="18745200" cy="5293999"/>
          </a:xfrm>
          <a:prstGeom prst="rect">
            <a:avLst/>
          </a:prstGeom>
          <a:noFill/>
          <a:ln w="9525">
            <a:noFill/>
            <a:round/>
            <a:headEnd/>
            <a:tailEnd/>
          </a:ln>
        </p:spPr>
        <p:txBody>
          <a:bodyPr wrap="square" lIns="61200" tIns="30600" rIns="61200" bIns="306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4000" b="1" dirty="0" smtClean="0">
                <a:solidFill>
                  <a:srgbClr val="000000"/>
                </a:solidFill>
              </a:rPr>
              <a:t>Data collection and analysis</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endParaRPr lang="en-US" sz="1100" dirty="0" smtClean="0">
              <a:solidFill>
                <a:srgbClr val="000000"/>
              </a:solidFill>
            </a:endParaRPr>
          </a:p>
          <a:p>
            <a:pPr>
              <a:buSzPct val="15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 Weight placement designation: posterior/ anterior/ equal, right/ left/ </a:t>
            </a:r>
            <a:r>
              <a:rPr lang="en-US" sz="3200" dirty="0">
                <a:solidFill>
                  <a:srgbClr val="000000"/>
                </a:solidFill>
              </a:rPr>
              <a:t>central, upper/ </a:t>
            </a:r>
            <a:r>
              <a:rPr lang="en-US" sz="3200" dirty="0" smtClean="0">
                <a:solidFill>
                  <a:srgbClr val="000000"/>
                </a:solidFill>
              </a:rPr>
              <a:t>lower</a:t>
            </a:r>
          </a:p>
          <a:p>
            <a:pPr>
              <a:buSzPct val="15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endParaRPr lang="en-US" sz="1100" dirty="0">
              <a:solidFill>
                <a:srgbClr val="000000"/>
              </a:solidFill>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 Center of pressure (COP): </a:t>
            </a:r>
            <a:endParaRPr lang="en-US" sz="3200" dirty="0">
              <a:solidFill>
                <a:srgbClr val="000000"/>
              </a:solidFill>
            </a:endParaRPr>
          </a:p>
          <a:p>
            <a:pPr marL="914400" lvl="1" indent="-457200">
              <a:buSzPct val="10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Designated medial-lateral </a:t>
            </a:r>
            <a:r>
              <a:rPr lang="en-US" sz="3200" dirty="0">
                <a:solidFill>
                  <a:srgbClr val="000000"/>
                </a:solidFill>
              </a:rPr>
              <a:t>(x) and anterior-posterior (y) </a:t>
            </a:r>
            <a:r>
              <a:rPr lang="en-US" sz="3200" dirty="0" smtClean="0">
                <a:solidFill>
                  <a:srgbClr val="000000"/>
                </a:solidFill>
              </a:rPr>
              <a:t>using </a:t>
            </a:r>
            <a:r>
              <a:rPr lang="en-US" sz="3200" dirty="0" err="1">
                <a:solidFill>
                  <a:schemeClr val="tx1"/>
                </a:solidFill>
              </a:rPr>
              <a:t>BioWare</a:t>
            </a:r>
            <a:r>
              <a:rPr lang="en-US" sz="3200" dirty="0">
                <a:solidFill>
                  <a:schemeClr val="tx1"/>
                </a:solidFill>
              </a:rPr>
              <a:t> </a:t>
            </a:r>
            <a:r>
              <a:rPr lang="en-US" sz="3200" dirty="0" smtClean="0">
                <a:solidFill>
                  <a:schemeClr val="tx1"/>
                </a:solidFill>
              </a:rPr>
              <a:t>software</a:t>
            </a:r>
          </a:p>
          <a:p>
            <a:pPr marL="914400" lvl="1" indent="-457200">
              <a:buSzPct val="10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Average COP examined in each direction (x, y)</a:t>
            </a:r>
          </a:p>
          <a:p>
            <a:pPr marL="914400" lvl="1" indent="-457200">
              <a:buSzPct val="10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endParaRPr lang="en-US" sz="1100" dirty="0" smtClean="0">
              <a:solidFill>
                <a:srgbClr val="000000"/>
              </a:solidFill>
            </a:endParaRPr>
          </a:p>
          <a:p>
            <a:pPr marL="171450" indent="-457200">
              <a:buSzPct val="15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 Weight placement and COP compared in two groups (MS and HS) and four conditions: eyes open (EO) and closed (EC), non-weighted (NW) and weighted (W)</a:t>
            </a:r>
          </a:p>
          <a:p>
            <a:pPr marL="171450" indent="-457200">
              <a:buSzPct val="15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endParaRPr lang="en-US" sz="1100" dirty="0" smtClean="0">
              <a:solidFill>
                <a:srgbClr val="000000"/>
              </a:solidFill>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 </a:t>
            </a:r>
            <a:r>
              <a:rPr lang="en-US" sz="3200" dirty="0">
                <a:solidFill>
                  <a:srgbClr val="000000"/>
                </a:solidFill>
              </a:rPr>
              <a:t>Statistical Analyses (alpha set at .05)</a:t>
            </a:r>
          </a:p>
          <a:p>
            <a:pPr lvl="1">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3200" dirty="0" smtClean="0">
                <a:solidFill>
                  <a:srgbClr val="000000"/>
                </a:solidFill>
              </a:rPr>
              <a:t>Chi</a:t>
            </a:r>
            <a:r>
              <a:rPr lang="en-US" sz="3200" dirty="0" smtClean="0">
                <a:solidFill>
                  <a:schemeClr val="tx1"/>
                </a:solidFill>
              </a:rPr>
              <a:t>-square</a:t>
            </a:r>
            <a:r>
              <a:rPr lang="en-US" sz="3200" dirty="0" smtClean="0">
                <a:solidFill>
                  <a:srgbClr val="000000"/>
                </a:solidFill>
              </a:rPr>
              <a:t> </a:t>
            </a:r>
            <a:r>
              <a:rPr lang="en-US" sz="3200" dirty="0">
                <a:solidFill>
                  <a:srgbClr val="000000"/>
                </a:solidFill>
              </a:rPr>
              <a:t>tests </a:t>
            </a:r>
            <a:r>
              <a:rPr lang="en-US" sz="3200" dirty="0" smtClean="0">
                <a:solidFill>
                  <a:srgbClr val="000000"/>
                </a:solidFill>
              </a:rPr>
              <a:t>compared COP changes with weight placement</a:t>
            </a:r>
            <a:endParaRPr lang="de-DE" sz="3200" dirty="0">
              <a:solidFill>
                <a:srgbClr val="000000"/>
              </a:solidFill>
            </a:endParaRPr>
          </a:p>
        </p:txBody>
      </p:sp>
      <p:sp>
        <p:nvSpPr>
          <p:cNvPr id="2059" name="Text Box 11"/>
          <p:cNvSpPr txBox="1">
            <a:spLocks noChangeArrowheads="1"/>
          </p:cNvSpPr>
          <p:nvPr/>
        </p:nvSpPr>
        <p:spPr bwMode="auto">
          <a:xfrm>
            <a:off x="32766000" y="7239000"/>
            <a:ext cx="10363200" cy="10587756"/>
          </a:xfrm>
          <a:prstGeom prst="rect">
            <a:avLst/>
          </a:prstGeom>
          <a:noFill/>
          <a:ln w="9525">
            <a:noFill/>
            <a:round/>
            <a:headEnd/>
            <a:tailEnd/>
          </a:ln>
        </p:spPr>
        <p:txBody>
          <a:bodyPr wrap="square" lIns="61200" tIns="30600" rIns="61200" bIns="30600">
            <a:spAutoFit/>
          </a:bodyPr>
          <a:lstStyle/>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a:solidFill>
                  <a:schemeClr val="tx1"/>
                </a:solidFill>
              </a:rPr>
              <a:t> </a:t>
            </a:r>
            <a:r>
              <a:rPr lang="en-US" sz="3200" dirty="0" smtClean="0">
                <a:solidFill>
                  <a:schemeClr val="tx1"/>
                </a:solidFill>
              </a:rPr>
              <a:t>If the mechanism behind BBTW was strictly a biomechanical shift, changes in COP </a:t>
            </a:r>
            <a:r>
              <a:rPr lang="en-US" sz="3200" dirty="0" smtClean="0">
                <a:solidFill>
                  <a:schemeClr val="tx1"/>
                </a:solidFill>
              </a:rPr>
              <a:t>would </a:t>
            </a:r>
            <a:r>
              <a:rPr lang="en-US" sz="3200" dirty="0" smtClean="0">
                <a:solidFill>
                  <a:schemeClr val="tx1"/>
                </a:solidFill>
              </a:rPr>
              <a:t>reflect the changes in center of mass in the direction of the </a:t>
            </a:r>
            <a:r>
              <a:rPr lang="en-US" sz="3200" dirty="0" smtClean="0">
                <a:solidFill>
                  <a:schemeClr val="tx1"/>
                </a:solidFill>
              </a:rPr>
              <a:t>greatest weight placements. Therefore, </a:t>
            </a:r>
            <a:r>
              <a:rPr lang="en-US" sz="3200" dirty="0" smtClean="0">
                <a:solidFill>
                  <a:schemeClr val="tx1"/>
                </a:solidFill>
              </a:rPr>
              <a:t>the data would show a high percent of matches between weight placement and </a:t>
            </a:r>
            <a:r>
              <a:rPr lang="en-US" sz="3200" dirty="0" smtClean="0">
                <a:solidFill>
                  <a:schemeClr val="tx1"/>
                </a:solidFill>
              </a:rPr>
              <a:t>the direction </a:t>
            </a:r>
            <a:r>
              <a:rPr lang="en-US" sz="3200" dirty="0" smtClean="0">
                <a:solidFill>
                  <a:schemeClr val="tx1"/>
                </a:solidFill>
              </a:rPr>
              <a:t>of COP changes.</a:t>
            </a: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1100" dirty="0" smtClean="0">
              <a:solidFill>
                <a:schemeClr val="tx1"/>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smtClean="0">
                <a:solidFill>
                  <a:schemeClr val="tx1"/>
                </a:solidFill>
              </a:rPr>
              <a:t> </a:t>
            </a:r>
            <a:r>
              <a:rPr lang="en-US" sz="3200" dirty="0" smtClean="0">
                <a:solidFill>
                  <a:schemeClr val="tx1"/>
                </a:solidFill>
              </a:rPr>
              <a:t>However, these </a:t>
            </a:r>
            <a:r>
              <a:rPr lang="en-US" sz="3200" dirty="0" smtClean="0">
                <a:solidFill>
                  <a:schemeClr val="tx1"/>
                </a:solidFill>
              </a:rPr>
              <a:t>data indicate that COP changes match the direction of weight placement only about 30% of the time. Statistically, we reject the null hypothesis of no difference from random agreement (matching 50% of the time) and we reject the unidirectional alternative hypothesis of high agreement.</a:t>
            </a: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1100" dirty="0" smtClean="0">
              <a:solidFill>
                <a:schemeClr val="tx1"/>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smtClean="0">
                <a:solidFill>
                  <a:schemeClr val="tx1"/>
                </a:solidFill>
              </a:rPr>
              <a:t> A mechanism other than a biomechanical shift appears to have been in effect.</a:t>
            </a: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1100" dirty="0" smtClean="0">
              <a:solidFill>
                <a:schemeClr val="tx1"/>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smtClean="0">
                <a:solidFill>
                  <a:schemeClr val="tx1"/>
                </a:solidFill>
              </a:rPr>
              <a:t> Further research is needed to test alternative mechanisms underlying gains in gait velocity and balance with BBTW.</a:t>
            </a: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1100" dirty="0" smtClean="0">
              <a:solidFill>
                <a:schemeClr val="tx1"/>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a:solidFill>
                  <a:schemeClr val="tx1"/>
                </a:solidFill>
              </a:rPr>
              <a:t> </a:t>
            </a:r>
            <a:r>
              <a:rPr lang="en-US" sz="3200" dirty="0" smtClean="0">
                <a:solidFill>
                  <a:schemeClr val="tx1"/>
                </a:solidFill>
              </a:rPr>
              <a:t>Despite the weighting </a:t>
            </a:r>
            <a:r>
              <a:rPr lang="en-US" sz="3200" dirty="0">
                <a:solidFill>
                  <a:schemeClr val="tx1"/>
                </a:solidFill>
              </a:rPr>
              <a:t>average </a:t>
            </a:r>
            <a:r>
              <a:rPr lang="en-US" sz="3200" dirty="0" smtClean="0">
                <a:solidFill>
                  <a:schemeClr val="tx1"/>
                </a:solidFill>
              </a:rPr>
              <a:t>of only 0.9% of body weight (1.38lbs), participants weighted with BBTW had immediate improvement in gait speed. </a:t>
            </a:r>
          </a:p>
        </p:txBody>
      </p:sp>
      <p:sp>
        <p:nvSpPr>
          <p:cNvPr id="2060" name="Text Box 12"/>
          <p:cNvSpPr txBox="1">
            <a:spLocks noChangeArrowheads="1"/>
          </p:cNvSpPr>
          <p:nvPr/>
        </p:nvSpPr>
        <p:spPr bwMode="auto">
          <a:xfrm>
            <a:off x="812800" y="6096000"/>
            <a:ext cx="10515600" cy="1109662"/>
          </a:xfrm>
          <a:prstGeom prst="rect">
            <a:avLst/>
          </a:prstGeom>
          <a:noFill/>
          <a:ln w="9525">
            <a:noFill/>
            <a:round/>
            <a:headEnd/>
            <a:tailEnd/>
          </a:ln>
        </p:spPr>
        <p:txBody>
          <a:bodyPr lIns="90000" tIns="46800" rIns="90000" bIns="46800">
            <a:spAutoFit/>
          </a:bodyPr>
          <a:lstStyle/>
          <a:p>
            <a:pPr algn="ctr">
              <a:spcBef>
                <a:spcPts val="53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6600" b="1" dirty="0">
                <a:solidFill>
                  <a:srgbClr val="000000"/>
                </a:solidFill>
              </a:rPr>
              <a:t>Introduction</a:t>
            </a:r>
          </a:p>
        </p:txBody>
      </p:sp>
      <p:sp>
        <p:nvSpPr>
          <p:cNvPr id="2062" name="Text Box 13"/>
          <p:cNvSpPr txBox="1">
            <a:spLocks noChangeArrowheads="1"/>
          </p:cNvSpPr>
          <p:nvPr/>
        </p:nvSpPr>
        <p:spPr bwMode="auto">
          <a:xfrm>
            <a:off x="32766000" y="22936200"/>
            <a:ext cx="10363200" cy="8626475"/>
          </a:xfrm>
          <a:prstGeom prst="rect">
            <a:avLst/>
          </a:prstGeom>
          <a:noFill/>
          <a:ln>
            <a:noFill/>
          </a:ln>
          <a:effectLst/>
          <a:extLst/>
        </p:spPr>
        <p:txBody>
          <a:bodyPr lIns="90000" tIns="46800" rIns="90000" bIns="46800"/>
          <a:lstStyle/>
          <a:p>
            <a:pPr>
              <a:spcBef>
                <a:spcPts val="5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2600" b="1" dirty="0">
                <a:solidFill>
                  <a:srgbClr val="000000"/>
                </a:solidFill>
              </a:rPr>
              <a:t>Acknowledgement: </a:t>
            </a:r>
            <a:r>
              <a:rPr lang="en-US" sz="2600" dirty="0">
                <a:solidFill>
                  <a:srgbClr val="000000"/>
                </a:solidFill>
              </a:rPr>
              <a:t>This study was supported by Award Number R15HD066397 from the Eunice Kennedy Shriver National Institute of Child Health and Human Development. The content is solely the responsibility of the authors and does not necessarily represent the official views of the Eunice Kennedy Shriver National Institutes of Child Health and Human Development or the National Institutes of Health</a:t>
            </a:r>
            <a:r>
              <a:rPr lang="en-US" sz="2600" dirty="0" smtClean="0">
                <a:solidFill>
                  <a:srgbClr val="000000"/>
                </a:solidFill>
              </a:rPr>
              <a:t>.</a:t>
            </a:r>
          </a:p>
          <a:p>
            <a:pPr>
              <a:spcBef>
                <a:spcPts val="5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2000" dirty="0" smtClean="0">
              <a:solidFill>
                <a:srgbClr val="000000"/>
              </a:solidFill>
            </a:endParaRPr>
          </a:p>
          <a:p>
            <a:pPr>
              <a:spcBef>
                <a:spcPts val="5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500" dirty="0">
              <a:solidFill>
                <a:srgbClr val="000000"/>
              </a:solidFill>
            </a:endParaRPr>
          </a:p>
          <a:p>
            <a:pPr>
              <a:lnSpc>
                <a:spcPct val="80000"/>
              </a:lnSpc>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de-DE" sz="500" dirty="0">
              <a:solidFill>
                <a:srgbClr val="000000"/>
              </a:solidFill>
            </a:endParaRPr>
          </a:p>
          <a:p>
            <a:pPr>
              <a:lnSpc>
                <a:spcPct val="80000"/>
              </a:lnSpc>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b="1" dirty="0">
                <a:solidFill>
                  <a:srgbClr val="000000"/>
                </a:solidFill>
              </a:rPr>
              <a:t>References</a:t>
            </a: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2600" dirty="0" err="1" smtClean="0">
                <a:solidFill>
                  <a:schemeClr val="tx1"/>
                </a:solidFill>
              </a:rPr>
              <a:t>Nilsagard</a:t>
            </a:r>
            <a:r>
              <a:rPr lang="en-US" sz="2600" dirty="0" smtClean="0">
                <a:solidFill>
                  <a:schemeClr val="tx1"/>
                </a:solidFill>
              </a:rPr>
              <a:t> Y, </a:t>
            </a:r>
            <a:r>
              <a:rPr lang="en-US" sz="2600" dirty="0" err="1" smtClean="0">
                <a:solidFill>
                  <a:schemeClr val="tx1"/>
                </a:solidFill>
              </a:rPr>
              <a:t>Lundholm</a:t>
            </a:r>
            <a:r>
              <a:rPr lang="en-US" sz="2600" dirty="0" smtClean="0">
                <a:solidFill>
                  <a:schemeClr val="tx1"/>
                </a:solidFill>
              </a:rPr>
              <a:t> C, Denison E, </a:t>
            </a:r>
            <a:r>
              <a:rPr lang="en-US" sz="2600" dirty="0" err="1" smtClean="0">
                <a:solidFill>
                  <a:schemeClr val="tx1"/>
                </a:solidFill>
              </a:rPr>
              <a:t>Gunnarsson</a:t>
            </a:r>
            <a:r>
              <a:rPr lang="en-US" sz="2600" dirty="0" smtClean="0">
                <a:solidFill>
                  <a:schemeClr val="tx1"/>
                </a:solidFill>
              </a:rPr>
              <a:t> LG. Predicting accidental falls in people with multiple sclerosis--a longitudinal study. </a:t>
            </a:r>
            <a:r>
              <a:rPr lang="en-US" sz="2600" i="1" dirty="0" err="1" smtClean="0">
                <a:solidFill>
                  <a:schemeClr val="tx1"/>
                </a:solidFill>
              </a:rPr>
              <a:t>Clin</a:t>
            </a:r>
            <a:r>
              <a:rPr lang="en-US" sz="2600" i="1" dirty="0" smtClean="0">
                <a:solidFill>
                  <a:schemeClr val="tx1"/>
                </a:solidFill>
              </a:rPr>
              <a:t> </a:t>
            </a:r>
            <a:r>
              <a:rPr lang="en-US" sz="2600" i="1" dirty="0" err="1" smtClean="0">
                <a:solidFill>
                  <a:schemeClr val="tx1"/>
                </a:solidFill>
              </a:rPr>
              <a:t>Rehabil</a:t>
            </a:r>
            <a:r>
              <a:rPr lang="en-US" sz="2600" dirty="0" smtClean="0">
                <a:solidFill>
                  <a:schemeClr val="tx1"/>
                </a:solidFill>
              </a:rPr>
              <a:t>. 2009;23:259-269.</a:t>
            </a: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1100" dirty="0" smtClean="0">
              <a:solidFill>
                <a:schemeClr val="tx1"/>
              </a:solidFill>
            </a:endParaRP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de-DE" sz="2600" dirty="0" smtClean="0">
                <a:solidFill>
                  <a:srgbClr val="000000"/>
                </a:solidFill>
              </a:rPr>
              <a:t>Gibson-Horn </a:t>
            </a:r>
            <a:r>
              <a:rPr lang="de-DE" sz="2600" dirty="0">
                <a:solidFill>
                  <a:srgbClr val="000000"/>
                </a:solidFill>
              </a:rPr>
              <a:t>C. </a:t>
            </a:r>
            <a:r>
              <a:rPr lang="de-DE" sz="2600" dirty="0" smtClean="0">
                <a:solidFill>
                  <a:srgbClr val="000000"/>
                </a:solidFill>
              </a:rPr>
              <a:t>Balance-based torso-weighting </a:t>
            </a:r>
            <a:r>
              <a:rPr lang="de-DE" sz="2600" dirty="0">
                <a:solidFill>
                  <a:srgbClr val="000000"/>
                </a:solidFill>
              </a:rPr>
              <a:t>in a person with ataxia and multiple sclerosis: A case report. </a:t>
            </a:r>
            <a:r>
              <a:rPr lang="de-DE" sz="2600" i="1" dirty="0">
                <a:solidFill>
                  <a:srgbClr val="000000"/>
                </a:solidFill>
              </a:rPr>
              <a:t>J </a:t>
            </a:r>
            <a:r>
              <a:rPr lang="de-DE" sz="2600" i="1" dirty="0" err="1">
                <a:solidFill>
                  <a:srgbClr val="000000"/>
                </a:solidFill>
              </a:rPr>
              <a:t>Neurol</a:t>
            </a:r>
            <a:r>
              <a:rPr lang="de-DE" sz="2600" i="1" dirty="0">
                <a:solidFill>
                  <a:srgbClr val="000000"/>
                </a:solidFill>
              </a:rPr>
              <a:t> </a:t>
            </a:r>
            <a:r>
              <a:rPr lang="de-DE" sz="2600" i="1" dirty="0" err="1">
                <a:solidFill>
                  <a:srgbClr val="000000"/>
                </a:solidFill>
              </a:rPr>
              <a:t>Phys</a:t>
            </a:r>
            <a:r>
              <a:rPr lang="de-DE" sz="2600" i="1" dirty="0">
                <a:solidFill>
                  <a:srgbClr val="000000"/>
                </a:solidFill>
              </a:rPr>
              <a:t> </a:t>
            </a:r>
            <a:r>
              <a:rPr lang="de-DE" sz="2600" i="1" dirty="0" err="1">
                <a:solidFill>
                  <a:srgbClr val="000000"/>
                </a:solidFill>
              </a:rPr>
              <a:t>Ther</a:t>
            </a:r>
            <a:r>
              <a:rPr lang="de-DE" sz="2600" i="1" dirty="0">
                <a:solidFill>
                  <a:srgbClr val="000000"/>
                </a:solidFill>
              </a:rPr>
              <a:t>.</a:t>
            </a:r>
            <a:r>
              <a:rPr lang="de-DE" sz="2600" dirty="0">
                <a:solidFill>
                  <a:srgbClr val="000000"/>
                </a:solidFill>
              </a:rPr>
              <a:t> 2008;32:139-146</a:t>
            </a:r>
            <a:r>
              <a:rPr lang="de-DE" sz="2600" dirty="0" smtClean="0">
                <a:solidFill>
                  <a:srgbClr val="000000"/>
                </a:solidFill>
              </a:rPr>
              <a:t>.</a:t>
            </a: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de-DE" sz="1100" dirty="0">
              <a:solidFill>
                <a:srgbClr val="000000"/>
              </a:solidFill>
            </a:endParaRP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de-DE" sz="2600" dirty="0" smtClean="0">
                <a:solidFill>
                  <a:schemeClr val="tx1"/>
                </a:solidFill>
              </a:rPr>
              <a:t>Widener GL, Allen </a:t>
            </a:r>
            <a:r>
              <a:rPr lang="de-DE" sz="2600" dirty="0">
                <a:solidFill>
                  <a:schemeClr val="tx1"/>
                </a:solidFill>
              </a:rPr>
              <a:t>D</a:t>
            </a:r>
            <a:r>
              <a:rPr lang="de-DE" sz="2600" dirty="0" smtClean="0">
                <a:solidFill>
                  <a:schemeClr val="tx1"/>
                </a:solidFill>
              </a:rPr>
              <a:t>D, Gibson-Horn </a:t>
            </a:r>
            <a:r>
              <a:rPr lang="de-DE" sz="2600" dirty="0">
                <a:solidFill>
                  <a:schemeClr val="tx1"/>
                </a:solidFill>
              </a:rPr>
              <a:t>C. </a:t>
            </a:r>
            <a:r>
              <a:rPr lang="de-DE" sz="2600" dirty="0" smtClean="0">
                <a:solidFill>
                  <a:schemeClr val="tx1"/>
                </a:solidFill>
              </a:rPr>
              <a:t>Balance-based torso-</a:t>
            </a:r>
            <a:r>
              <a:rPr lang="de-DE" sz="2600" dirty="0">
                <a:solidFill>
                  <a:schemeClr val="tx1"/>
                </a:solidFill>
              </a:rPr>
              <a:t>w</a:t>
            </a:r>
            <a:r>
              <a:rPr lang="de-DE" sz="2600" dirty="0" smtClean="0">
                <a:solidFill>
                  <a:schemeClr val="tx1"/>
                </a:solidFill>
              </a:rPr>
              <a:t>eighting </a:t>
            </a:r>
            <a:r>
              <a:rPr lang="de-DE" sz="2600" dirty="0">
                <a:solidFill>
                  <a:schemeClr val="tx1"/>
                </a:solidFill>
              </a:rPr>
              <a:t>may enhance balance in persons with multiple sclerosis: Preliminary evidence. </a:t>
            </a:r>
            <a:r>
              <a:rPr lang="de-DE" sz="2600" i="1" dirty="0" err="1">
                <a:solidFill>
                  <a:schemeClr val="tx1"/>
                </a:solidFill>
              </a:rPr>
              <a:t>Arch</a:t>
            </a:r>
            <a:r>
              <a:rPr lang="de-DE" sz="2600" i="1" dirty="0">
                <a:solidFill>
                  <a:schemeClr val="tx1"/>
                </a:solidFill>
              </a:rPr>
              <a:t> </a:t>
            </a:r>
            <a:r>
              <a:rPr lang="de-DE" sz="2600" i="1" dirty="0" err="1">
                <a:solidFill>
                  <a:schemeClr val="tx1"/>
                </a:solidFill>
              </a:rPr>
              <a:t>Phys</a:t>
            </a:r>
            <a:r>
              <a:rPr lang="de-DE" sz="2600" i="1" dirty="0">
                <a:solidFill>
                  <a:schemeClr val="tx1"/>
                </a:solidFill>
              </a:rPr>
              <a:t> </a:t>
            </a:r>
            <a:r>
              <a:rPr lang="de-DE" sz="2600" i="1" dirty="0" err="1">
                <a:solidFill>
                  <a:schemeClr val="tx1"/>
                </a:solidFill>
              </a:rPr>
              <a:t>Med</a:t>
            </a:r>
            <a:r>
              <a:rPr lang="de-DE" sz="2600" i="1" dirty="0">
                <a:solidFill>
                  <a:schemeClr val="tx1"/>
                </a:solidFill>
              </a:rPr>
              <a:t> </a:t>
            </a:r>
            <a:r>
              <a:rPr lang="de-DE" sz="2600" i="1" dirty="0" err="1">
                <a:solidFill>
                  <a:schemeClr val="tx1"/>
                </a:solidFill>
              </a:rPr>
              <a:t>Rehabil</a:t>
            </a:r>
            <a:r>
              <a:rPr lang="de-DE" sz="2600" i="1" dirty="0">
                <a:solidFill>
                  <a:schemeClr val="tx1"/>
                </a:solidFill>
              </a:rPr>
              <a:t>.</a:t>
            </a:r>
            <a:r>
              <a:rPr lang="de-DE" sz="2600" dirty="0">
                <a:solidFill>
                  <a:schemeClr val="tx1"/>
                </a:solidFill>
              </a:rPr>
              <a:t> 2009;90:602-609</a:t>
            </a:r>
            <a:r>
              <a:rPr lang="de-DE" sz="2600" dirty="0" smtClean="0">
                <a:solidFill>
                  <a:schemeClr val="tx1"/>
                </a:solidFill>
              </a:rPr>
              <a:t>.</a:t>
            </a: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de-DE" sz="1100" dirty="0">
              <a:solidFill>
                <a:schemeClr val="tx1"/>
              </a:solidFill>
            </a:endParaRPr>
          </a:p>
          <a:p>
            <a:pPr>
              <a:lnSpc>
                <a:spcPct val="80000"/>
              </a:lnSpc>
              <a:spcBef>
                <a:spcPts val="650"/>
              </a:spcBef>
              <a:buClr>
                <a:srgbClr val="000000"/>
              </a:buClr>
              <a:buSzPct val="100000"/>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de-DE" sz="2600" dirty="0" err="1" smtClean="0">
                <a:solidFill>
                  <a:schemeClr val="tx1"/>
                </a:solidFill>
              </a:rPr>
              <a:t>Widene</a:t>
            </a:r>
            <a:r>
              <a:rPr lang="de-DE" sz="2600" dirty="0" err="1">
                <a:solidFill>
                  <a:schemeClr val="tx1"/>
                </a:solidFill>
              </a:rPr>
              <a:t>r</a:t>
            </a:r>
            <a:r>
              <a:rPr lang="de-DE" sz="2600" dirty="0" smtClean="0">
                <a:solidFill>
                  <a:schemeClr val="tx1"/>
                </a:solidFill>
              </a:rPr>
              <a:t> GL, Allen DD, Gibson</a:t>
            </a:r>
            <a:r>
              <a:rPr lang="de-DE" sz="2600" dirty="0">
                <a:solidFill>
                  <a:schemeClr val="tx1"/>
                </a:solidFill>
              </a:rPr>
              <a:t>-</a:t>
            </a:r>
            <a:r>
              <a:rPr lang="de-DE" sz="2600" dirty="0" smtClean="0">
                <a:solidFill>
                  <a:schemeClr val="tx1"/>
                </a:solidFill>
              </a:rPr>
              <a:t>Horn </a:t>
            </a:r>
            <a:r>
              <a:rPr lang="de-DE" sz="2600" dirty="0">
                <a:solidFill>
                  <a:schemeClr val="tx1"/>
                </a:solidFill>
              </a:rPr>
              <a:t>C. Randomized clinical trial of </a:t>
            </a:r>
            <a:r>
              <a:rPr lang="de-DE" sz="2600" dirty="0" smtClean="0">
                <a:solidFill>
                  <a:schemeClr val="tx1"/>
                </a:solidFill>
              </a:rPr>
              <a:t>balance-</a:t>
            </a:r>
            <a:r>
              <a:rPr lang="de-DE" sz="2600" dirty="0">
                <a:solidFill>
                  <a:schemeClr val="tx1"/>
                </a:solidFill>
              </a:rPr>
              <a:t>b</a:t>
            </a:r>
            <a:r>
              <a:rPr lang="de-DE" sz="2600" dirty="0" smtClean="0">
                <a:solidFill>
                  <a:schemeClr val="tx1"/>
                </a:solidFill>
              </a:rPr>
              <a:t>ased torso-weighting </a:t>
            </a:r>
            <a:r>
              <a:rPr lang="de-DE" sz="2600" dirty="0">
                <a:solidFill>
                  <a:schemeClr val="tx1"/>
                </a:solidFill>
              </a:rPr>
              <a:t>for </a:t>
            </a:r>
            <a:r>
              <a:rPr lang="de-DE" sz="2600" dirty="0">
                <a:solidFill>
                  <a:srgbClr val="000000"/>
                </a:solidFill>
              </a:rPr>
              <a:t>improving upright mobility in people with multiple sclerosis. </a:t>
            </a:r>
            <a:r>
              <a:rPr lang="de-DE" sz="2600" i="1" dirty="0" err="1">
                <a:solidFill>
                  <a:srgbClr val="000000"/>
                </a:solidFill>
              </a:rPr>
              <a:t>Neurorehabil</a:t>
            </a:r>
            <a:r>
              <a:rPr lang="de-DE" sz="2600" i="1" dirty="0">
                <a:solidFill>
                  <a:srgbClr val="000000"/>
                </a:solidFill>
              </a:rPr>
              <a:t> </a:t>
            </a:r>
            <a:r>
              <a:rPr lang="de-DE" sz="2600" i="1" dirty="0" err="1">
                <a:solidFill>
                  <a:srgbClr val="000000"/>
                </a:solidFill>
              </a:rPr>
              <a:t>Neural</a:t>
            </a:r>
            <a:r>
              <a:rPr lang="de-DE" sz="2600" i="1" dirty="0">
                <a:solidFill>
                  <a:srgbClr val="000000"/>
                </a:solidFill>
              </a:rPr>
              <a:t> </a:t>
            </a:r>
            <a:r>
              <a:rPr lang="de-DE" sz="2600" i="1" dirty="0" err="1">
                <a:solidFill>
                  <a:srgbClr val="000000"/>
                </a:solidFill>
              </a:rPr>
              <a:t>Repair</a:t>
            </a:r>
            <a:r>
              <a:rPr lang="de-DE" sz="2600" i="1" dirty="0">
                <a:solidFill>
                  <a:srgbClr val="000000"/>
                </a:solidFill>
              </a:rPr>
              <a:t>.</a:t>
            </a:r>
            <a:r>
              <a:rPr lang="de-DE" sz="2600" dirty="0">
                <a:solidFill>
                  <a:srgbClr val="000000"/>
                </a:solidFill>
              </a:rPr>
              <a:t> 2009;23:784-791.</a:t>
            </a:r>
          </a:p>
          <a:p>
            <a:pPr>
              <a:lnSpc>
                <a:spcPct val="80000"/>
              </a:lnSpc>
              <a:spcBef>
                <a:spcPts val="6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US" sz="2600" dirty="0">
              <a:solidFill>
                <a:srgbClr val="000000"/>
              </a:solidFill>
            </a:endParaRPr>
          </a:p>
        </p:txBody>
      </p:sp>
      <p:sp>
        <p:nvSpPr>
          <p:cNvPr id="2" name="Text Box 14"/>
          <p:cNvSpPr txBox="1">
            <a:spLocks noChangeArrowheads="1"/>
          </p:cNvSpPr>
          <p:nvPr/>
        </p:nvSpPr>
        <p:spPr bwMode="auto">
          <a:xfrm>
            <a:off x="12573000" y="11811000"/>
            <a:ext cx="6629400" cy="1098550"/>
          </a:xfrm>
          <a:prstGeom prst="rect">
            <a:avLst/>
          </a:prstGeom>
          <a:noFill/>
          <a:ln w="9525">
            <a:noFill/>
            <a:round/>
            <a:headEnd/>
            <a:tailEnd/>
          </a:ln>
        </p:spPr>
        <p:txBody>
          <a:bodyPr lIns="90000" tIns="46800" rIns="90000" bIns="46800">
            <a:spAutoFit/>
          </a:bodyPr>
          <a:lstStyle/>
          <a:p>
            <a:pPr algn="ctr">
              <a:spcBef>
                <a:spcPts val="53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Lst>
            </a:pPr>
            <a:r>
              <a:rPr lang="en-US" sz="6600" b="1" dirty="0">
                <a:solidFill>
                  <a:srgbClr val="000000"/>
                </a:solidFill>
              </a:rPr>
              <a:t>Results</a:t>
            </a:r>
          </a:p>
        </p:txBody>
      </p:sp>
      <p:sp>
        <p:nvSpPr>
          <p:cNvPr id="2064" name="Text Box 17"/>
          <p:cNvSpPr txBox="1">
            <a:spLocks noChangeArrowheads="1"/>
          </p:cNvSpPr>
          <p:nvPr/>
        </p:nvSpPr>
        <p:spPr bwMode="auto">
          <a:xfrm>
            <a:off x="838200" y="16611600"/>
            <a:ext cx="10601325" cy="1741119"/>
          </a:xfrm>
          <a:prstGeom prst="rect">
            <a:avLst/>
          </a:prstGeom>
          <a:noFill/>
          <a:ln w="9525">
            <a:noFill/>
            <a:round/>
            <a:headEnd/>
            <a:tailEnd/>
          </a:ln>
        </p:spPr>
        <p:txBody>
          <a:bodyPr wrap="square" lIns="90000" tIns="46800" rIns="90000" bIns="46800">
            <a:spAutoFit/>
          </a:bodyPr>
          <a:lstStyle/>
          <a:p>
            <a:pPr marL="0" lvl="1" indent="0">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 Inclusion: diagnosis of MS, physician approval; or, age, height, and weight-matched healthy control</a:t>
            </a:r>
          </a:p>
          <a:p>
            <a:pPr marL="0" lvl="1" indent="0">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 38 female volunteers gave informed consent</a:t>
            </a:r>
          </a:p>
        </p:txBody>
      </p:sp>
      <p:pic>
        <p:nvPicPr>
          <p:cNvPr id="2071" name="Picture 5" descr="ucsf_sig_rgb.jpg"/>
          <p:cNvPicPr>
            <a:picLocks noChangeAspect="1"/>
          </p:cNvPicPr>
          <p:nvPr/>
        </p:nvPicPr>
        <p:blipFill>
          <a:blip r:embed="rId4" cstate="print"/>
          <a:srcRect t="7802" b="11563"/>
          <a:stretch>
            <a:fillRect/>
          </a:stretch>
        </p:blipFill>
        <p:spPr bwMode="auto">
          <a:xfrm>
            <a:off x="990600" y="609600"/>
            <a:ext cx="7002447" cy="2895600"/>
          </a:xfrm>
          <a:prstGeom prst="rect">
            <a:avLst/>
          </a:prstGeom>
          <a:solidFill>
            <a:schemeClr val="bg1">
              <a:alpha val="0"/>
            </a:schemeClr>
          </a:solidFill>
          <a:ln w="9525">
            <a:noFill/>
            <a:miter lim="800000"/>
            <a:headEnd/>
            <a:tailEnd/>
          </a:ln>
        </p:spPr>
      </p:pic>
      <p:pic>
        <p:nvPicPr>
          <p:cNvPr id="2070" name="Picture 104" descr="C:\Users\Diane Allen\Downloads\PRIMARY-SMU_Logo.jpg"/>
          <p:cNvPicPr>
            <a:picLocks noChangeAspect="1" noChangeArrowheads="1"/>
          </p:cNvPicPr>
          <p:nvPr/>
        </p:nvPicPr>
        <p:blipFill>
          <a:blip r:embed="rId5" cstate="print"/>
          <a:srcRect/>
          <a:stretch>
            <a:fillRect/>
          </a:stretch>
        </p:blipFill>
        <p:spPr bwMode="auto">
          <a:xfrm>
            <a:off x="37253865" y="2438401"/>
            <a:ext cx="5341935" cy="1828800"/>
          </a:xfrm>
          <a:prstGeom prst="rect">
            <a:avLst/>
          </a:prstGeom>
          <a:noFill/>
          <a:ln w="9525">
            <a:noFill/>
            <a:miter lim="800000"/>
            <a:headEnd/>
            <a:tailEnd/>
          </a:ln>
        </p:spPr>
      </p:pic>
      <p:graphicFrame>
        <p:nvGraphicFramePr>
          <p:cNvPr id="2137" name="Group 89"/>
          <p:cNvGraphicFramePr>
            <a:graphicFrameLocks noGrp="1"/>
          </p:cNvGraphicFramePr>
          <p:nvPr>
            <p:extLst>
              <p:ext uri="{D42A27DB-BD31-4B8C-83A1-F6EECF244321}">
                <p14:modId xmlns="" xmlns:p14="http://schemas.microsoft.com/office/powerpoint/2010/main" val="1962930027"/>
              </p:ext>
            </p:extLst>
          </p:nvPr>
        </p:nvGraphicFramePr>
        <p:xfrm>
          <a:off x="914400" y="18516600"/>
          <a:ext cx="10286999" cy="3862388"/>
        </p:xfrm>
        <a:graphic>
          <a:graphicData uri="http://schemas.openxmlformats.org/drawingml/2006/table">
            <a:tbl>
              <a:tblPr/>
              <a:tblGrid>
                <a:gridCol w="4505255"/>
                <a:gridCol w="3078591"/>
                <a:gridCol w="2703153"/>
              </a:tblGrid>
              <a:tr h="979488">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charset="0"/>
                        </a:rPr>
                        <a:t> </a:t>
                      </a:r>
                      <a:endParaRPr kumimoji="0" lang="en-US" sz="2400" b="1" i="0" u="none" strike="noStrike" cap="none" normalizeH="0" baseline="0" dirty="0" smtClean="0">
                        <a:ln>
                          <a:noFill/>
                        </a:ln>
                        <a:solidFill>
                          <a:srgbClr val="1D7AB9"/>
                        </a:solidFill>
                        <a:effectLst/>
                        <a:latin typeface="Arial" charset="0"/>
                        <a:ea typeface="Arial Unicode MS" pitchFamily="34" charset="-128"/>
                        <a:cs typeface="Arial" charset="0"/>
                      </a:endParaRPr>
                    </a:p>
                    <a:p>
                      <a:pPr marL="0" marR="0" lvl="0" indent="0" algn="l" defTabSz="914400" rtl="0" eaLnBrk="1" fontAlgn="base" latinLnBrk="0" hangingPunct="1">
                        <a:lnSpc>
                          <a:spcPct val="115000"/>
                        </a:lnSpc>
                        <a:spcBef>
                          <a:spcPct val="0"/>
                        </a:spcBef>
                        <a:spcAft>
                          <a:spcPts val="600"/>
                        </a:spcAft>
                        <a:buClrTx/>
                        <a:buSzTx/>
                        <a:buFontTx/>
                        <a:buNone/>
                        <a:tabLst/>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charset="0"/>
                        </a:rPr>
                        <a:t> </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rgbClr val="1D7AB9"/>
                      </a:solidFill>
                      <a:prstDash val="solid"/>
                      <a:round/>
                      <a:headEnd type="none" w="med" len="med"/>
                      <a:tailEnd type="none" w="med" len="med"/>
                    </a:lnL>
                    <a:lnR>
                      <a:noFill/>
                    </a:lnR>
                    <a:lnT w="12700" cap="flat" cmpd="sng" algn="ctr">
                      <a:solidFill>
                        <a:srgbClr val="1D7AB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D7AB9"/>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charset="0"/>
                        </a:rPr>
                        <a:t>People with MS (n=20)</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a:noFill/>
                    </a:lnL>
                    <a:lnR>
                      <a:noFill/>
                    </a:lnR>
                    <a:lnT w="12700" cap="flat" cmpd="sng" algn="ctr">
                      <a:solidFill>
                        <a:srgbClr val="1D7AB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D7AB9"/>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defRPr/>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charset="0"/>
                        </a:rPr>
                        <a:t>Healthy controls </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charset="0"/>
                        </a:rPr>
                        <a:t>(n=18)</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a:noFill/>
                    </a:lnL>
                    <a:lnR w="12700" cap="flat" cmpd="sng" algn="ctr">
                      <a:solidFill>
                        <a:srgbClr val="1D7AB9"/>
                      </a:solidFill>
                      <a:prstDash val="solid"/>
                      <a:round/>
                      <a:headEnd type="none" w="med" len="med"/>
                      <a:tailEnd type="none" w="med" len="med"/>
                    </a:lnR>
                    <a:lnT w="12700" cap="flat" cmpd="sng" algn="ctr">
                      <a:solidFill>
                        <a:srgbClr val="1D7AB9"/>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D7AB9"/>
                    </a:solidFill>
                  </a:tcPr>
                </a:tc>
              </a:tr>
              <a:tr h="696912">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Mean age in years (SD), range</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rgbClr val="1D7AB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49.4 (13.4), 25-68</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47.3 (11.2), 29-69</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w="12700" cap="flat" cmpd="sng" algn="ctr">
                      <a:solidFill>
                        <a:srgbClr val="1D7AB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Mean years with diagnosis (SD)</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rgbClr val="1D7AB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2F0FA"/>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12.8 (8.2)</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2F0FA"/>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w="12700" cap="flat" cmpd="sng" algn="ctr">
                      <a:solidFill>
                        <a:srgbClr val="1D7AB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2F0FA"/>
                    </a:solidFill>
                  </a:tcPr>
                </a:tc>
              </a:tr>
              <a:tr h="609600">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smtClean="0">
                          <a:ln>
                            <a:noFill/>
                          </a:ln>
                          <a:solidFill>
                            <a:schemeClr val="tx1"/>
                          </a:solidFill>
                          <a:effectLst/>
                          <a:latin typeface="Arial" charset="0"/>
                          <a:ea typeface="Arial Unicode MS" pitchFamily="34" charset="-128"/>
                          <a:cs typeface="Arial" charset="0"/>
                        </a:rPr>
                        <a:t>EDSS score equivalent</a:t>
                      </a:r>
                      <a:endParaRPr kumimoji="0" lang="en-US" sz="24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rgbClr val="1D7AB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4.1 (1.6), 2-6</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w="12700" cap="flat" cmpd="sng" algn="ctr">
                      <a:solidFill>
                        <a:srgbClr val="1D7AB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66788">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Number (%) claiming falls in the past 6 months</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rgbClr val="1D7AB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1D7AB9"/>
                      </a:solidFill>
                      <a:prstDash val="solid"/>
                      <a:round/>
                      <a:headEnd type="none" w="med" len="med"/>
                      <a:tailEnd type="none" w="med" len="med"/>
                    </a:lnB>
                    <a:lnTlToBr>
                      <a:noFill/>
                    </a:lnTlToBr>
                    <a:lnBlToTr>
                      <a:noFill/>
                    </a:lnBlToTr>
                    <a:solidFill>
                      <a:srgbClr val="E2F0FA"/>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11 (55%)</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a:noFill/>
                    </a:lnR>
                    <a:lnT w="12700" cap="flat" cmpd="sng" algn="ctr">
                      <a:noFill/>
                      <a:prstDash val="solid"/>
                      <a:round/>
                      <a:headEnd type="none" w="med" len="med"/>
                      <a:tailEnd type="none" w="med" len="med"/>
                    </a:lnT>
                    <a:lnB w="12700" cap="flat" cmpd="sng" algn="ctr">
                      <a:solidFill>
                        <a:srgbClr val="1D7AB9"/>
                      </a:solidFill>
                      <a:prstDash val="solid"/>
                      <a:round/>
                      <a:headEnd type="none" w="med" len="med"/>
                      <a:tailEnd type="none" w="med" len="med"/>
                    </a:lnB>
                    <a:lnTlToBr>
                      <a:noFill/>
                    </a:lnTlToBr>
                    <a:lnBlToTr>
                      <a:noFill/>
                    </a:lnBlToTr>
                    <a:solidFill>
                      <a:srgbClr val="E2F0FA"/>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charset="0"/>
                        </a:rPr>
                        <a:t>2 (11%)</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2" marR="68582" marT="0" marB="0" anchor="ctr" horzOverflow="overflow">
                    <a:lnL>
                      <a:noFill/>
                    </a:lnL>
                    <a:lnR w="12700" cap="flat" cmpd="sng" algn="ctr">
                      <a:solidFill>
                        <a:srgbClr val="1D7AB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D7AB9"/>
                      </a:solidFill>
                      <a:prstDash val="solid"/>
                      <a:round/>
                      <a:headEnd type="none" w="med" len="med"/>
                      <a:tailEnd type="none" w="med" len="med"/>
                    </a:lnB>
                    <a:lnTlToBr>
                      <a:noFill/>
                    </a:lnTlToBr>
                    <a:lnBlToTr>
                      <a:noFill/>
                    </a:lnBlToTr>
                    <a:solidFill>
                      <a:srgbClr val="E2F0FA"/>
                    </a:solidFill>
                  </a:tcPr>
                </a:tc>
              </a:tr>
            </a:tbl>
          </a:graphicData>
        </a:graphic>
      </p:graphicFrame>
      <p:grpSp>
        <p:nvGrpSpPr>
          <p:cNvPr id="10" name="Group 9"/>
          <p:cNvGrpSpPr/>
          <p:nvPr/>
        </p:nvGrpSpPr>
        <p:grpSpPr>
          <a:xfrm>
            <a:off x="32537400" y="18059400"/>
            <a:ext cx="10744200" cy="4159453"/>
            <a:chOff x="32461200" y="15557703"/>
            <a:chExt cx="10744200" cy="4159453"/>
          </a:xfrm>
        </p:grpSpPr>
        <p:sp>
          <p:nvSpPr>
            <p:cNvPr id="2068" name="Text Box 6"/>
            <p:cNvSpPr txBox="1">
              <a:spLocks noChangeArrowheads="1"/>
            </p:cNvSpPr>
            <p:nvPr/>
          </p:nvSpPr>
          <p:spPr bwMode="auto">
            <a:xfrm>
              <a:off x="32461200" y="15557703"/>
              <a:ext cx="10744200" cy="1098550"/>
            </a:xfrm>
            <a:prstGeom prst="rect">
              <a:avLst/>
            </a:prstGeom>
            <a:noFill/>
            <a:ln w="9525">
              <a:noFill/>
              <a:round/>
              <a:headEnd/>
              <a:tailEnd/>
            </a:ln>
          </p:spPr>
          <p:txBody>
            <a:bodyPr lIns="90000" tIns="46800" rIns="90000" bIns="46800">
              <a:spAutoFit/>
            </a:bodyPr>
            <a:lstStyle/>
            <a:p>
              <a:pPr algn="ctr">
                <a:spcBef>
                  <a:spcPts val="53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6600" b="1" dirty="0">
                  <a:solidFill>
                    <a:srgbClr val="000000"/>
                  </a:solidFill>
                </a:rPr>
                <a:t>Conclusion</a:t>
              </a:r>
            </a:p>
          </p:txBody>
        </p:sp>
        <p:sp>
          <p:nvSpPr>
            <p:cNvPr id="2135" name="Text Box 11"/>
            <p:cNvSpPr txBox="1">
              <a:spLocks noChangeArrowheads="1"/>
            </p:cNvSpPr>
            <p:nvPr/>
          </p:nvSpPr>
          <p:spPr bwMode="auto">
            <a:xfrm>
              <a:off x="32689800" y="16700703"/>
              <a:ext cx="10210800" cy="3016453"/>
            </a:xfrm>
            <a:prstGeom prst="rect">
              <a:avLst/>
            </a:prstGeom>
            <a:noFill/>
            <a:ln w="9525">
              <a:noFill/>
              <a:round/>
              <a:headEnd/>
              <a:tailEnd/>
            </a:ln>
          </p:spPr>
          <p:txBody>
            <a:bodyPr wrap="square" lIns="61200" tIns="30600" rIns="61200" bIns="306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US" sz="3200" dirty="0" smtClean="0">
                  <a:solidFill>
                    <a:schemeClr val="tx1"/>
                  </a:solidFill>
                </a:rPr>
                <a:t>While BBTW has been shown to increase gait speed in </a:t>
              </a:r>
              <a:r>
                <a:rPr lang="en-US" sz="3200" dirty="0" err="1" smtClean="0">
                  <a:solidFill>
                    <a:schemeClr val="tx1"/>
                  </a:solidFill>
                </a:rPr>
                <a:t>PwMS</a:t>
              </a:r>
              <a:r>
                <a:rPr lang="en-US" sz="3200" dirty="0" smtClean="0">
                  <a:solidFill>
                    <a:schemeClr val="tx1"/>
                  </a:solidFill>
                </a:rPr>
                <a:t>, the mechanism for change is unknown.  These data disprove the hypothesis of a strictly biomechanical mechanism underlying its effectiveness.  Further study is needed to investigate other possible mechanisms for this promising intervention.</a:t>
              </a:r>
            </a:p>
          </p:txBody>
        </p:sp>
      </p:grpSp>
      <p:grpSp>
        <p:nvGrpSpPr>
          <p:cNvPr id="6" name="Group 5"/>
          <p:cNvGrpSpPr/>
          <p:nvPr/>
        </p:nvGrpSpPr>
        <p:grpSpPr>
          <a:xfrm>
            <a:off x="714375" y="26136600"/>
            <a:ext cx="10791825" cy="2901950"/>
            <a:chOff x="762000" y="14592300"/>
            <a:chExt cx="10791825" cy="2901950"/>
          </a:xfrm>
        </p:grpSpPr>
        <p:sp>
          <p:nvSpPr>
            <p:cNvPr id="2069" name="TextBox 3"/>
            <p:cNvSpPr txBox="1">
              <a:spLocks noChangeArrowheads="1"/>
            </p:cNvSpPr>
            <p:nvPr/>
          </p:nvSpPr>
          <p:spPr bwMode="auto">
            <a:xfrm>
              <a:off x="762000" y="15240000"/>
              <a:ext cx="2714625" cy="204152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en-US" sz="3200" dirty="0">
                  <a:solidFill>
                    <a:schemeClr val="tx1"/>
                  </a:solidFill>
                </a:rPr>
                <a:t>Figure 1. BBTW</a:t>
              </a:r>
              <a:r>
                <a:rPr lang="en-US" sz="3200" baseline="30000" dirty="0">
                  <a:solidFill>
                    <a:schemeClr val="tx1"/>
                  </a:solidFill>
                </a:rPr>
                <a:t>TM</a:t>
              </a:r>
              <a:r>
                <a:rPr lang="en-US" sz="3200" dirty="0">
                  <a:solidFill>
                    <a:schemeClr val="tx1"/>
                  </a:solidFill>
                </a:rPr>
                <a:t> Garment and Weights</a:t>
              </a:r>
            </a:p>
          </p:txBody>
        </p:sp>
        <p:grpSp>
          <p:nvGrpSpPr>
            <p:cNvPr id="5" name="Group 4"/>
            <p:cNvGrpSpPr/>
            <p:nvPr/>
          </p:nvGrpSpPr>
          <p:grpSpPr>
            <a:xfrm>
              <a:off x="3352800" y="14592300"/>
              <a:ext cx="5010150" cy="2886075"/>
              <a:chOff x="3352800" y="14592300"/>
              <a:chExt cx="5010150" cy="2886075"/>
            </a:xfrm>
          </p:grpSpPr>
          <p:pic>
            <p:nvPicPr>
              <p:cNvPr id="2072" name="Picture 2" descr="C:\Users\Thomas\Downloads\photo.JPG"/>
              <p:cNvPicPr>
                <a:picLocks noChangeAspect="1" noChangeArrowheads="1"/>
              </p:cNvPicPr>
              <p:nvPr/>
            </p:nvPicPr>
            <p:blipFill>
              <a:blip r:embed="rId6" cstate="print"/>
              <a:srcRect t="2438" b="3949"/>
              <a:stretch>
                <a:fillRect/>
              </a:stretch>
            </p:blipFill>
            <p:spPr bwMode="auto">
              <a:xfrm>
                <a:off x="3352800" y="14630400"/>
                <a:ext cx="2273300" cy="2847975"/>
              </a:xfrm>
              <a:prstGeom prst="rect">
                <a:avLst/>
              </a:prstGeom>
              <a:noFill/>
              <a:ln w="9525">
                <a:noFill/>
                <a:miter lim="800000"/>
                <a:headEnd/>
                <a:tailEnd/>
              </a:ln>
            </p:spPr>
          </p:pic>
          <p:grpSp>
            <p:nvGrpSpPr>
              <p:cNvPr id="2158" name="Group 110"/>
              <p:cNvGrpSpPr>
                <a:grpSpLocks/>
              </p:cNvGrpSpPr>
              <p:nvPr/>
            </p:nvGrpSpPr>
            <p:grpSpPr bwMode="auto">
              <a:xfrm>
                <a:off x="5638800" y="14592300"/>
                <a:ext cx="2724150" cy="2781300"/>
                <a:chOff x="3840" y="9192"/>
                <a:chExt cx="1716" cy="1752"/>
              </a:xfrm>
            </p:grpSpPr>
            <p:pic>
              <p:nvPicPr>
                <p:cNvPr id="2140" name="Picture 92"/>
                <p:cNvPicPr>
                  <a:picLocks noChangeAspect="1" noChangeArrowheads="1"/>
                </p:cNvPicPr>
                <p:nvPr/>
              </p:nvPicPr>
              <p:blipFill>
                <a:blip r:embed="rId7" cstate="print"/>
                <a:srcRect/>
                <a:stretch>
                  <a:fillRect/>
                </a:stretch>
              </p:blipFill>
              <p:spPr bwMode="auto">
                <a:xfrm>
                  <a:off x="3840" y="9192"/>
                  <a:ext cx="1716" cy="1752"/>
                </a:xfrm>
                <a:prstGeom prst="rect">
                  <a:avLst/>
                </a:prstGeom>
                <a:noFill/>
                <a:ln w="9525">
                  <a:noFill/>
                  <a:miter lim="800000"/>
                  <a:headEnd/>
                  <a:tailEnd/>
                </a:ln>
              </p:spPr>
            </p:pic>
            <p:sp>
              <p:nvSpPr>
                <p:cNvPr id="2141" name="Rectangle 93"/>
                <p:cNvSpPr>
                  <a:spLocks noChangeArrowheads="1"/>
                </p:cNvSpPr>
                <p:nvPr/>
              </p:nvSpPr>
              <p:spPr bwMode="auto">
                <a:xfrm>
                  <a:off x="4416" y="10248"/>
                  <a:ext cx="48"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142" name="Rectangle 94"/>
                <p:cNvSpPr>
                  <a:spLocks noChangeArrowheads="1"/>
                </p:cNvSpPr>
                <p:nvPr/>
              </p:nvSpPr>
              <p:spPr bwMode="auto">
                <a:xfrm>
                  <a:off x="5232" y="9792"/>
                  <a:ext cx="48"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143" name="Rectangle 95"/>
                <p:cNvSpPr>
                  <a:spLocks noChangeArrowheads="1"/>
                </p:cNvSpPr>
                <p:nvPr/>
              </p:nvSpPr>
              <p:spPr bwMode="auto">
                <a:xfrm>
                  <a:off x="5232" y="10152"/>
                  <a:ext cx="48"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sp>
          <p:nvSpPr>
            <p:cNvPr id="2144" name="TextBox 3"/>
            <p:cNvSpPr txBox="1">
              <a:spLocks noChangeArrowheads="1"/>
            </p:cNvSpPr>
            <p:nvPr/>
          </p:nvSpPr>
          <p:spPr bwMode="auto">
            <a:xfrm>
              <a:off x="8305800" y="15087600"/>
              <a:ext cx="3248025" cy="2406650"/>
            </a:xfrm>
            <a:prstGeom prst="rect">
              <a:avLst/>
            </a:prstGeom>
            <a:noFill/>
            <a:ln w="9525">
              <a:noFill/>
              <a:miter lim="800000"/>
              <a:headEnd/>
              <a:tailEnd/>
            </a:ln>
          </p:spPr>
          <p:txBody>
            <a:bodyPr>
              <a:spAutoFit/>
            </a:bodyPr>
            <a:lstStyle/>
            <a:p>
              <a:pPr algn="ctr" defTabSz="914400">
                <a:buClr>
                  <a:srgbClr val="000000"/>
                </a:buClr>
                <a:buSzPct val="100000"/>
                <a:buFont typeface="Times New Roman" pitchFamily="18" charset="0"/>
                <a:buNone/>
              </a:pPr>
              <a:r>
                <a:rPr lang="en-US" sz="3200" dirty="0">
                  <a:solidFill>
                    <a:schemeClr val="tx1"/>
                  </a:solidFill>
                </a:rPr>
                <a:t>Figure 2. Sample Weight Placement on Garment </a:t>
              </a:r>
            </a:p>
            <a:p>
              <a:pPr algn="ctr" defTabSz="914400">
                <a:buClr>
                  <a:srgbClr val="000000"/>
                </a:buClr>
                <a:buSzPct val="100000"/>
                <a:buFont typeface="Times New Roman" pitchFamily="18" charset="0"/>
                <a:buNone/>
              </a:pPr>
              <a:r>
                <a:rPr lang="en-US" sz="2400" dirty="0">
                  <a:solidFill>
                    <a:schemeClr val="tx1"/>
                  </a:solidFill>
                </a:rPr>
                <a:t>(3 half-pound weights)</a:t>
              </a:r>
            </a:p>
          </p:txBody>
        </p:sp>
      </p:grpSp>
      <p:sp>
        <p:nvSpPr>
          <p:cNvPr id="4" name="Text Box 18"/>
          <p:cNvSpPr txBox="1">
            <a:spLocks noChangeArrowheads="1"/>
          </p:cNvSpPr>
          <p:nvPr/>
        </p:nvSpPr>
        <p:spPr bwMode="auto">
          <a:xfrm>
            <a:off x="12649200" y="13030200"/>
            <a:ext cx="5486400" cy="4034015"/>
          </a:xfrm>
          <a:prstGeom prst="rect">
            <a:avLst/>
          </a:prstGeom>
          <a:noFill/>
          <a:ln>
            <a:noFill/>
          </a:ln>
          <a:extLst/>
        </p:spPr>
        <p:txBody>
          <a:bodyPr wrap="square" lIns="89971" tIns="46781" rIns="89971" bIns="46781">
            <a:spAutoFit/>
          </a:bodyPr>
          <a:lstStyle/>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a:solidFill>
                  <a:srgbClr val="000000"/>
                </a:solidFill>
              </a:rPr>
              <a:t>Some participants showed </a:t>
            </a:r>
            <a:r>
              <a:rPr lang="en-US" sz="3200" dirty="0">
                <a:solidFill>
                  <a:schemeClr val="tx1"/>
                </a:solidFill>
              </a:rPr>
              <a:t>changes in </a:t>
            </a:r>
            <a:r>
              <a:rPr lang="en-US" sz="3200" dirty="0" smtClean="0">
                <a:solidFill>
                  <a:schemeClr val="tx1"/>
                </a:solidFill>
              </a:rPr>
              <a:t>COP </a:t>
            </a:r>
            <a:r>
              <a:rPr lang="en-US" sz="3200" dirty="0" smtClean="0">
                <a:solidFill>
                  <a:srgbClr val="000000"/>
                </a:solidFill>
              </a:rPr>
              <a:t>with </a:t>
            </a:r>
            <a:r>
              <a:rPr lang="en-US" sz="3200" dirty="0">
                <a:solidFill>
                  <a:srgbClr val="000000"/>
                </a:solidFill>
              </a:rPr>
              <a:t>weighting. Graphs show </a:t>
            </a:r>
            <a:r>
              <a:rPr lang="en-US" sz="3200" dirty="0" smtClean="0">
                <a:solidFill>
                  <a:srgbClr val="000000"/>
                </a:solidFill>
              </a:rPr>
              <a:t>examples of COP traces. In the x direction, 0 = midline. In the y direction, people faced towards 0, heels at -8.</a:t>
            </a:r>
          </a:p>
        </p:txBody>
      </p:sp>
      <p:graphicFrame>
        <p:nvGraphicFramePr>
          <p:cNvPr id="2174" name="Object 126"/>
          <p:cNvGraphicFramePr>
            <a:graphicFrameLocks noChangeAspect="1"/>
          </p:cNvGraphicFramePr>
          <p:nvPr>
            <p:extLst>
              <p:ext uri="{D42A27DB-BD31-4B8C-83A1-F6EECF244321}">
                <p14:modId xmlns="" xmlns:p14="http://schemas.microsoft.com/office/powerpoint/2010/main" val="2142320438"/>
              </p:ext>
            </p:extLst>
          </p:nvPr>
        </p:nvGraphicFramePr>
        <p:xfrm>
          <a:off x="18592800" y="11971486"/>
          <a:ext cx="6705600" cy="5165125"/>
        </p:xfrm>
        <a:graphic>
          <a:graphicData uri="http://schemas.openxmlformats.org/presentationml/2006/ole">
            <p:oleObj spid="_x0000_s2367" name="Chart" r:id="rId8" imgW="6096000" imgH="4372098" progId="Excel.Sheet.8">
              <p:embed/>
            </p:oleObj>
          </a:graphicData>
        </a:graphic>
      </p:graphicFrame>
      <p:graphicFrame>
        <p:nvGraphicFramePr>
          <p:cNvPr id="2175" name="Object 127"/>
          <p:cNvGraphicFramePr>
            <a:graphicFrameLocks noChangeAspect="1"/>
          </p:cNvGraphicFramePr>
          <p:nvPr>
            <p:extLst>
              <p:ext uri="{D42A27DB-BD31-4B8C-83A1-F6EECF244321}">
                <p14:modId xmlns="" xmlns:p14="http://schemas.microsoft.com/office/powerpoint/2010/main" val="3395347980"/>
              </p:ext>
            </p:extLst>
          </p:nvPr>
        </p:nvGraphicFramePr>
        <p:xfrm>
          <a:off x="24659417" y="11811000"/>
          <a:ext cx="7039783" cy="5342086"/>
        </p:xfrm>
        <a:graphic>
          <a:graphicData uri="http://schemas.openxmlformats.org/presentationml/2006/ole">
            <p:oleObj spid="_x0000_s2368" name="Chart" r:id="rId9" imgW="6086559" imgH="4391011" progId="Excel.Sheet.8">
              <p:embed/>
            </p:oleObj>
          </a:graphicData>
        </a:graphic>
      </p:graphicFrame>
      <p:sp>
        <p:nvSpPr>
          <p:cNvPr id="53" name="Text Box 18"/>
          <p:cNvSpPr txBox="1">
            <a:spLocks noChangeArrowheads="1"/>
          </p:cNvSpPr>
          <p:nvPr/>
        </p:nvSpPr>
        <p:spPr bwMode="auto">
          <a:xfrm>
            <a:off x="12649200" y="17068800"/>
            <a:ext cx="18745200" cy="15098586"/>
          </a:xfrm>
          <a:prstGeom prst="rect">
            <a:avLst/>
          </a:prstGeom>
          <a:noFill/>
          <a:ln>
            <a:noFill/>
          </a:ln>
          <a:extLst/>
        </p:spPr>
        <p:txBody>
          <a:bodyPr wrap="square" lIns="89971" tIns="46781" rIns="89971" bIns="46781">
            <a:spAutoFit/>
          </a:bodyPr>
          <a:lstStyle/>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Percent agreement between the direction of COP displacement and placement of most weight ranged from 15% to 44.4%</a:t>
            </a: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err="1" smtClean="0">
                <a:solidFill>
                  <a:srgbClr val="000000"/>
                </a:solidFill>
              </a:rPr>
              <a:t>PwMS</a:t>
            </a:r>
            <a:r>
              <a:rPr lang="en-US" sz="3200" dirty="0" smtClean="0">
                <a:solidFill>
                  <a:srgbClr val="000000"/>
                </a:solidFill>
              </a:rPr>
              <a:t> had lower percentages of agreement than healthy controls but difference was not statistically significant (Ch</a:t>
            </a:r>
            <a:r>
              <a:rPr lang="en-US" sz="3200" dirty="0" smtClean="0">
                <a:solidFill>
                  <a:schemeClr val="tx1"/>
                </a:solidFill>
              </a:rPr>
              <a:t>i-square </a:t>
            </a:r>
            <a:r>
              <a:rPr lang="en-US" sz="3200" dirty="0" smtClean="0">
                <a:solidFill>
                  <a:srgbClr val="000000"/>
                </a:solidFill>
              </a:rPr>
              <a:t>p=0.0512) </a:t>
            </a: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5000" dirty="0" smtClean="0">
              <a:solidFill>
                <a:srgbClr val="000000"/>
              </a:solidFill>
            </a:endParaRPr>
          </a:p>
          <a:p>
            <a:pPr defTabSz="45561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2000" dirty="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Direction of change in average COP displacement from non-weighted to weighted conditions significantly differed from direction of placement of weights. </a:t>
            </a: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Many COP displacement changes with weighting were very small. </a:t>
            </a:r>
            <a:r>
              <a:rPr lang="en-US" sz="3200" dirty="0">
                <a:solidFill>
                  <a:srgbClr val="000000"/>
                </a:solidFill>
              </a:rPr>
              <a:t>A</a:t>
            </a:r>
            <a:r>
              <a:rPr lang="en-US" sz="3200" dirty="0" smtClean="0">
                <a:solidFill>
                  <a:srgbClr val="000000"/>
                </a:solidFill>
              </a:rPr>
              <a:t> minimal detectable change (MDC) was calculated using the formula MDC = SD * </a:t>
            </a:r>
            <a:r>
              <a:rPr lang="en-US" sz="3200" dirty="0" err="1" smtClean="0">
                <a:solidFill>
                  <a:schemeClr val="tx1"/>
                </a:solidFill>
              </a:rPr>
              <a:t>sqrt</a:t>
            </a:r>
            <a:r>
              <a:rPr lang="en-US" sz="3200" dirty="0" smtClean="0">
                <a:solidFill>
                  <a:schemeClr val="tx1"/>
                </a:solidFill>
              </a:rPr>
              <a:t> (1</a:t>
            </a:r>
            <a:r>
              <a:rPr lang="en-US" sz="3200" dirty="0" smtClean="0">
                <a:solidFill>
                  <a:srgbClr val="000000"/>
                </a:solidFill>
              </a:rPr>
              <a:t>- correlation r). </a:t>
            </a:r>
            <a:r>
              <a:rPr lang="en-US" sz="3200" dirty="0">
                <a:solidFill>
                  <a:srgbClr val="000000"/>
                </a:solidFill>
              </a:rPr>
              <a:t>T</a:t>
            </a:r>
            <a:r>
              <a:rPr lang="en-US" sz="3200" dirty="0" smtClean="0">
                <a:solidFill>
                  <a:srgbClr val="000000"/>
                </a:solidFill>
              </a:rPr>
              <a:t>he chi-</a:t>
            </a:r>
            <a:r>
              <a:rPr lang="en-US" sz="3200" dirty="0" smtClean="0">
                <a:solidFill>
                  <a:schemeClr val="tx1"/>
                </a:solidFill>
              </a:rPr>
              <a:t>square </a:t>
            </a:r>
            <a:r>
              <a:rPr lang="en-US" sz="3200" dirty="0" smtClean="0">
                <a:solidFill>
                  <a:srgbClr val="000000"/>
                </a:solidFill>
              </a:rPr>
              <a:t>analysis was repeated using a value for direction of change only when change was greater than MDC in each direction. Again, direction of change in average COP displacement significantly differed from direction of placement of weights. </a:t>
            </a: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defTabSz="45561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smtClean="0">
              <a:solidFill>
                <a:srgbClr val="000000"/>
              </a:solidFill>
            </a:endParaRPr>
          </a:p>
          <a:p>
            <a:pPr defTabSz="45561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400" dirty="0">
              <a:solidFill>
                <a:srgbClr val="000000"/>
              </a:solidFill>
            </a:endParaRPr>
          </a:p>
          <a:p>
            <a:pPr defTabSz="45561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2800" dirty="0" smtClean="0">
              <a:solidFill>
                <a:srgbClr val="000000"/>
              </a:solidFill>
            </a:endParaRPr>
          </a:p>
          <a:p>
            <a:pPr defTabSz="45561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400" dirty="0" smtClean="0">
              <a:solidFill>
                <a:srgbClr val="000000"/>
              </a:solidFill>
            </a:endParaRPr>
          </a:p>
          <a:p>
            <a:pPr marL="457200" indent="-457200" defTabSz="45561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BBTW increased gait velocity in </a:t>
            </a:r>
            <a:r>
              <a:rPr lang="en-US" sz="3200" dirty="0" err="1" smtClean="0">
                <a:solidFill>
                  <a:srgbClr val="000000"/>
                </a:solidFill>
              </a:rPr>
              <a:t>PwMS</a:t>
            </a:r>
            <a:r>
              <a:rPr lang="en-US" sz="3200" dirty="0" smtClean="0">
                <a:solidFill>
                  <a:srgbClr val="000000"/>
                </a:solidFill>
              </a:rPr>
              <a:t> (t-test, p=0.002) compared to gait without weight.</a:t>
            </a:r>
            <a:endParaRPr lang="en-US" sz="3200" dirty="0">
              <a:solidFill>
                <a:srgbClr val="000000"/>
              </a:solidFill>
            </a:endParaRPr>
          </a:p>
        </p:txBody>
      </p:sp>
      <p:grpSp>
        <p:nvGrpSpPr>
          <p:cNvPr id="8" name="Group 7"/>
          <p:cNvGrpSpPr/>
          <p:nvPr/>
        </p:nvGrpSpPr>
        <p:grpSpPr>
          <a:xfrm>
            <a:off x="14020800" y="19583400"/>
            <a:ext cx="15925801" cy="3662084"/>
            <a:chOff x="14020800" y="19590292"/>
            <a:chExt cx="15925801" cy="2938840"/>
          </a:xfrm>
        </p:grpSpPr>
        <p:graphicFrame>
          <p:nvGraphicFramePr>
            <p:cNvPr id="49" name="Content Placeholder 3"/>
            <p:cNvGraphicFramePr>
              <a:graphicFrameLocks/>
            </p:cNvGraphicFramePr>
            <p:nvPr>
              <p:extLst>
                <p:ext uri="{D42A27DB-BD31-4B8C-83A1-F6EECF244321}">
                  <p14:modId xmlns="" xmlns:p14="http://schemas.microsoft.com/office/powerpoint/2010/main" val="280055519"/>
                </p:ext>
              </p:extLst>
            </p:nvPr>
          </p:nvGraphicFramePr>
          <p:xfrm>
            <a:off x="14020800" y="20083101"/>
            <a:ext cx="15925801" cy="2017979"/>
          </p:xfrm>
          <a:graphic>
            <a:graphicData uri="http://schemas.openxmlformats.org/drawingml/2006/table">
              <a:tbl>
                <a:tblPr firstRow="1" bandRow="1">
                  <a:tableStyleId>{6E25E649-3F16-4E02-A733-19D2CDBF48F0}</a:tableStyleId>
                </a:tblPr>
                <a:tblGrid>
                  <a:gridCol w="2133601"/>
                  <a:gridCol w="2474371"/>
                  <a:gridCol w="2927651"/>
                  <a:gridCol w="3081578"/>
                  <a:gridCol w="2654300"/>
                  <a:gridCol w="2654300"/>
                </a:tblGrid>
                <a:tr h="838200">
                  <a:tc>
                    <a:txBody>
                      <a:bodyPr/>
                      <a:lstStyle/>
                      <a:p>
                        <a:pPr marL="0" marR="0">
                          <a:spcBef>
                            <a:spcPts val="0"/>
                          </a:spcBef>
                          <a:spcAft>
                            <a:spcPts val="0"/>
                          </a:spcAft>
                        </a:pPr>
                        <a:r>
                          <a:rPr lang="en-US" sz="2400" dirty="0">
                            <a:effectLst/>
                          </a:rPr>
                          <a:t> </a:t>
                        </a:r>
                        <a:endParaRPr lang="en-US" sz="2400" dirty="0">
                          <a:effectLst/>
                          <a:latin typeface="+mn-lt"/>
                          <a:ea typeface="ＭＳ 明朝"/>
                        </a:endParaRPr>
                      </a:p>
                    </a:txBody>
                    <a:tcPr marL="68580" marR="68580" marT="0" marB="0">
                      <a:lnL w="12700" cap="flat" cmpd="sng" algn="ctr">
                        <a:solidFill>
                          <a:srgbClr val="1D7AB9"/>
                        </a:solidFill>
                        <a:prstDash val="solid"/>
                        <a:round/>
                        <a:headEnd type="none" w="med" len="med"/>
                        <a:tailEnd type="none" w="med" len="med"/>
                      </a:lnL>
                      <a:lnR>
                        <a:noFill/>
                      </a:lnR>
                      <a:lnT w="12700" cap="flat" cmpd="sng" algn="ctr">
                        <a:solidFill>
                          <a:srgbClr val="1D7AB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pPr>
                        <a:r>
                          <a:rPr lang="en-US" sz="2400" dirty="0" smtClean="0">
                            <a:effectLst/>
                          </a:rPr>
                          <a:t>Eyes Open </a:t>
                        </a:r>
                      </a:p>
                      <a:p>
                        <a:pPr marL="0" marR="0" algn="ctr">
                          <a:spcBef>
                            <a:spcPts val="0"/>
                          </a:spcBef>
                          <a:spcAft>
                            <a:spcPts val="0"/>
                          </a:spcAft>
                        </a:pPr>
                        <a:r>
                          <a:rPr lang="en-US" sz="2000" dirty="0" smtClean="0">
                            <a:effectLst/>
                          </a:rPr>
                          <a:t>(x and y directions)</a:t>
                        </a:r>
                        <a:endParaRPr lang="en-US" sz="2000" dirty="0">
                          <a:effectLst/>
                          <a:latin typeface="+mn-lt"/>
                          <a:ea typeface="ＭＳ 明朝"/>
                        </a:endParaRPr>
                      </a:p>
                    </a:txBody>
                    <a:tcPr marL="68580" marR="68580" marT="0" marB="0">
                      <a:lnL>
                        <a:noFill/>
                      </a:lnL>
                      <a:lnR>
                        <a:noFill/>
                      </a:lnR>
                      <a:lnT w="12700" cap="flat" cmpd="sng" algn="ctr">
                        <a:solidFill>
                          <a:srgbClr val="1D7AB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pPr>
                        <a:r>
                          <a:rPr lang="en-US" sz="2400" dirty="0" smtClean="0">
                            <a:effectLst/>
                          </a:rPr>
                          <a:t>Eyes Closed</a:t>
                        </a:r>
                      </a:p>
                      <a:p>
                        <a:pPr marL="0" marR="0" algn="ctr">
                          <a:spcBef>
                            <a:spcPts val="0"/>
                          </a:spcBef>
                          <a:spcAft>
                            <a:spcPts val="0"/>
                          </a:spcAft>
                        </a:pPr>
                        <a:r>
                          <a:rPr lang="en-US" sz="2000" dirty="0" smtClean="0">
                            <a:effectLst/>
                          </a:rPr>
                          <a:t>(x and y directions)</a:t>
                        </a:r>
                        <a:endParaRPr lang="en-US" sz="2000" dirty="0">
                          <a:effectLst/>
                          <a:latin typeface="+mn-lt"/>
                          <a:ea typeface="ＭＳ 明朝"/>
                        </a:endParaRPr>
                      </a:p>
                    </a:txBody>
                    <a:tcPr marL="68580" marR="68580" marT="0" marB="0">
                      <a:lnL>
                        <a:noFill/>
                      </a:lnL>
                      <a:lnR>
                        <a:noFill/>
                      </a:lnR>
                      <a:lnT w="12700" cap="flat" cmpd="sng" algn="ctr">
                        <a:solidFill>
                          <a:srgbClr val="1D7AB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pPr>
                        <a:r>
                          <a:rPr lang="en-US" sz="2400" dirty="0" smtClean="0">
                            <a:effectLst/>
                          </a:rPr>
                          <a:t>Y Direction </a:t>
                        </a:r>
                      </a:p>
                      <a:p>
                        <a:pPr marL="0" marR="0" algn="ctr">
                          <a:spcBef>
                            <a:spcPts val="0"/>
                          </a:spcBef>
                          <a:spcAft>
                            <a:spcPts val="0"/>
                          </a:spcAft>
                        </a:pPr>
                        <a:r>
                          <a:rPr lang="en-US" sz="2000" dirty="0" smtClean="0">
                            <a:effectLst/>
                          </a:rPr>
                          <a:t>(EO</a:t>
                        </a:r>
                        <a:r>
                          <a:rPr lang="en-US" sz="2000" baseline="0" dirty="0" smtClean="0">
                            <a:effectLst/>
                          </a:rPr>
                          <a:t> and </a:t>
                        </a:r>
                        <a:r>
                          <a:rPr lang="en-US" sz="2000" dirty="0" smtClean="0">
                            <a:effectLst/>
                          </a:rPr>
                          <a:t>EC</a:t>
                        </a:r>
                        <a:r>
                          <a:rPr lang="en-US" sz="2000" dirty="0">
                            <a:effectLst/>
                          </a:rPr>
                          <a:t>)</a:t>
                        </a:r>
                        <a:endParaRPr lang="en-US" sz="2000" dirty="0">
                          <a:effectLst/>
                          <a:latin typeface="+mn-lt"/>
                          <a:ea typeface="ＭＳ 明朝"/>
                        </a:endParaRPr>
                      </a:p>
                    </a:txBody>
                    <a:tcPr marL="68580" marR="68580" marT="0" marB="0">
                      <a:lnL>
                        <a:noFill/>
                      </a:lnL>
                      <a:lnR>
                        <a:noFill/>
                      </a:lnR>
                      <a:lnT w="12700" cap="flat" cmpd="sng" algn="ctr">
                        <a:solidFill>
                          <a:srgbClr val="1D7AB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pPr>
                        <a:r>
                          <a:rPr lang="en-US" sz="2400" dirty="0" smtClean="0">
                            <a:effectLst/>
                          </a:rPr>
                          <a:t>X Direction</a:t>
                        </a:r>
                      </a:p>
                      <a:p>
                        <a:pPr marL="0" marR="0" algn="ctr">
                          <a:spcBef>
                            <a:spcPts val="0"/>
                          </a:spcBef>
                          <a:spcAft>
                            <a:spcPts val="0"/>
                          </a:spcAft>
                        </a:pPr>
                        <a:r>
                          <a:rPr lang="en-US" sz="2000" dirty="0" smtClean="0">
                            <a:effectLst/>
                          </a:rPr>
                          <a:t>(EO</a:t>
                        </a:r>
                        <a:r>
                          <a:rPr lang="en-US" sz="2000" baseline="0" dirty="0" smtClean="0">
                            <a:effectLst/>
                          </a:rPr>
                          <a:t> and </a:t>
                        </a:r>
                        <a:r>
                          <a:rPr lang="en-US" sz="2000" dirty="0" smtClean="0">
                            <a:effectLst/>
                          </a:rPr>
                          <a:t>EC</a:t>
                        </a:r>
                        <a:r>
                          <a:rPr lang="en-US" sz="2000" dirty="0">
                            <a:effectLst/>
                          </a:rPr>
                          <a:t>)</a:t>
                        </a:r>
                        <a:endParaRPr lang="en-US" sz="2000" dirty="0">
                          <a:effectLst/>
                          <a:latin typeface="+mn-lt"/>
                          <a:ea typeface="ＭＳ 明朝"/>
                        </a:endParaRPr>
                      </a:p>
                    </a:txBody>
                    <a:tcPr marL="68580" marR="68580" marT="0" marB="0">
                      <a:lnL>
                        <a:noFill/>
                      </a:lnL>
                      <a:lnR>
                        <a:noFill/>
                      </a:lnR>
                      <a:lnT w="12700" cap="flat" cmpd="sng" algn="ctr">
                        <a:solidFill>
                          <a:srgbClr val="1D7AB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pPr>
                        <a:r>
                          <a:rPr lang="en-US" sz="2400" dirty="0">
                            <a:effectLst/>
                          </a:rPr>
                          <a:t>Total</a:t>
                        </a:r>
                        <a:endParaRPr lang="en-US" sz="2400" dirty="0">
                          <a:effectLst/>
                          <a:latin typeface="+mn-lt"/>
                          <a:ea typeface="ＭＳ 明朝"/>
                        </a:endParaRPr>
                      </a:p>
                    </a:txBody>
                    <a:tcPr marL="68580" marR="68580" marT="0" marB="0">
                      <a:lnL>
                        <a:noFill/>
                      </a:lnL>
                      <a:lnR w="12700" cap="flat" cmpd="sng" algn="ctr">
                        <a:solidFill>
                          <a:srgbClr val="1D7AB9"/>
                        </a:solidFill>
                        <a:prstDash val="solid"/>
                        <a:round/>
                        <a:headEnd type="none" w="med" len="med"/>
                        <a:tailEnd type="none" w="med" len="med"/>
                      </a:lnR>
                      <a:lnT w="12700" cap="flat" cmpd="sng" algn="ctr">
                        <a:solidFill>
                          <a:srgbClr val="1D7AB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r>
                <a:tr h="538671">
                  <a:tc>
                    <a:txBody>
                      <a:bodyPr/>
                      <a:lstStyle/>
                      <a:p>
                        <a:pPr marL="0" marR="0">
                          <a:spcBef>
                            <a:spcPts val="0"/>
                          </a:spcBef>
                          <a:spcAft>
                            <a:spcPts val="0"/>
                          </a:spcAft>
                        </a:pPr>
                        <a:r>
                          <a:rPr lang="en-US" sz="2400" dirty="0" smtClean="0">
                            <a:effectLst/>
                          </a:rPr>
                          <a:t>MS</a:t>
                        </a:r>
                        <a:endParaRPr lang="en-US" sz="2400" dirty="0">
                          <a:effectLst/>
                          <a:latin typeface="+mn-lt"/>
                          <a:ea typeface="ＭＳ 明朝"/>
                        </a:endParaRPr>
                      </a:p>
                    </a:txBody>
                    <a:tcPr marL="68580" marR="68580" marT="0" marB="0">
                      <a:lnL w="12700" cap="flat" cmpd="sng" algn="ctr">
                        <a:solidFill>
                          <a:srgbClr val="1D7AB9"/>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30%</a:t>
                        </a:r>
                        <a:endParaRPr lang="en-US" sz="2400" dirty="0">
                          <a:effectLst/>
                          <a:latin typeface="+mn-lt"/>
                          <a:ea typeface="ＭＳ 明朝"/>
                        </a:endParaRPr>
                      </a:p>
                    </a:txBody>
                    <a:tcPr marL="68580" marR="68580" marT="0" marB="0">
                      <a:lnL>
                        <a:noFill/>
                      </a:lnL>
                      <a:lnR>
                        <a:noFill/>
                      </a:lnR>
                      <a:lnT w="25400" cmpd="sng">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15%</a:t>
                        </a:r>
                        <a:endParaRPr lang="en-US" sz="2400" dirty="0">
                          <a:effectLst/>
                          <a:latin typeface="+mn-lt"/>
                          <a:ea typeface="ＭＳ 明朝"/>
                        </a:endParaRPr>
                      </a:p>
                    </a:txBody>
                    <a:tcPr marL="68580" marR="68580" marT="0" marB="0">
                      <a:lnL>
                        <a:noFill/>
                      </a:lnL>
                      <a:lnR>
                        <a:noFill/>
                      </a:lnR>
                      <a:lnT w="25400" cmpd="sng">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20%</a:t>
                        </a:r>
                        <a:endParaRPr lang="en-US" sz="2400" dirty="0">
                          <a:effectLst/>
                          <a:latin typeface="+mn-lt"/>
                          <a:ea typeface="ＭＳ 明朝"/>
                        </a:endParaRPr>
                      </a:p>
                    </a:txBody>
                    <a:tcPr marL="68580" marR="68580" marT="0" marB="0">
                      <a:lnL>
                        <a:noFill/>
                      </a:lnL>
                      <a:lnR>
                        <a:noFill/>
                      </a:lnR>
                      <a:lnT w="25400" cmpd="sng">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25%</a:t>
                        </a:r>
                        <a:endParaRPr lang="en-US" sz="2400" dirty="0">
                          <a:effectLst/>
                          <a:latin typeface="+mn-lt"/>
                          <a:ea typeface="ＭＳ 明朝"/>
                        </a:endParaRPr>
                      </a:p>
                    </a:txBody>
                    <a:tcPr marL="68580" marR="68580" marT="0" marB="0">
                      <a:lnL>
                        <a:noFill/>
                      </a:lnL>
                      <a:lnR>
                        <a:noFill/>
                      </a:lnR>
                      <a:lnT w="25400" cmpd="sng">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22.5%</a:t>
                        </a:r>
                        <a:endParaRPr lang="en-US" sz="2400" dirty="0">
                          <a:effectLst/>
                          <a:latin typeface="+mn-lt"/>
                          <a:ea typeface="ＭＳ 明朝"/>
                        </a:endParaRPr>
                      </a:p>
                    </a:txBody>
                    <a:tcPr marL="68580" marR="68580" marT="0" marB="0">
                      <a:lnL>
                        <a:noFill/>
                      </a:lnL>
                      <a:lnR w="12700" cap="flat" cmpd="sng" algn="ctr">
                        <a:solidFill>
                          <a:srgbClr val="1D7AB9"/>
                        </a:solid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E2F0FA"/>
                      </a:solidFill>
                    </a:tcPr>
                  </a:tc>
                </a:tr>
                <a:tr h="538671">
                  <a:tc>
                    <a:txBody>
                      <a:bodyPr/>
                      <a:lstStyle/>
                      <a:p>
                        <a:pPr marL="0" marR="0">
                          <a:spcBef>
                            <a:spcPts val="0"/>
                          </a:spcBef>
                          <a:spcAft>
                            <a:spcPts val="0"/>
                          </a:spcAft>
                        </a:pPr>
                        <a:r>
                          <a:rPr lang="en-US" sz="2400" dirty="0">
                            <a:effectLst/>
                          </a:rPr>
                          <a:t>HS</a:t>
                        </a:r>
                        <a:endParaRPr lang="en-US" sz="2400" dirty="0">
                          <a:effectLst/>
                          <a:latin typeface="+mn-lt"/>
                          <a:ea typeface="ＭＳ 明朝"/>
                        </a:endParaRPr>
                      </a:p>
                    </a:txBody>
                    <a:tcPr marL="68580" marR="68580" marT="0" marB="0">
                      <a:lnL w="12700" cap="flat" cmpd="sng" algn="ctr">
                        <a:solidFill>
                          <a:srgbClr val="1D7AB9"/>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rPr>
                          <a:t>33.3%</a:t>
                        </a:r>
                        <a:endParaRPr lang="en-US" sz="2400" dirty="0">
                          <a:effectLst/>
                          <a:latin typeface="+mn-lt"/>
                          <a:ea typeface="ＭＳ 明朝"/>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rPr>
                          <a:t>41.7%</a:t>
                        </a:r>
                        <a:endParaRPr lang="en-US" sz="2400" dirty="0">
                          <a:effectLst/>
                          <a:latin typeface="+mn-lt"/>
                          <a:ea typeface="ＭＳ 明朝"/>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rPr>
                          <a:t>30.6%</a:t>
                        </a:r>
                        <a:endParaRPr lang="en-US" sz="2400" dirty="0">
                          <a:effectLst/>
                          <a:latin typeface="+mn-lt"/>
                          <a:ea typeface="ＭＳ 明朝"/>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rPr>
                          <a:t>44.4%</a:t>
                        </a:r>
                        <a:endParaRPr lang="en-US" sz="2400">
                          <a:effectLst/>
                          <a:latin typeface="+mn-lt"/>
                          <a:ea typeface="ＭＳ 明朝"/>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rPr>
                          <a:t>37.5%</a:t>
                        </a:r>
                        <a:endParaRPr lang="en-US" sz="2400" dirty="0">
                          <a:effectLst/>
                          <a:latin typeface="+mn-lt"/>
                          <a:ea typeface="ＭＳ 明朝"/>
                        </a:endParaRPr>
                      </a:p>
                    </a:txBody>
                    <a:tcPr marL="68580" marR="68580" marT="0" marB="0">
                      <a:lnL>
                        <a:noFill/>
                      </a:lnL>
                      <a:lnR w="12700" cap="flat" cmpd="sng" algn="ctr">
                        <a:solidFill>
                          <a:srgbClr val="1D7AB9"/>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599058">
                  <a:tc>
                    <a:txBody>
                      <a:bodyPr/>
                      <a:lstStyle/>
                      <a:p>
                        <a:pPr marL="0" marR="0">
                          <a:spcBef>
                            <a:spcPts val="0"/>
                          </a:spcBef>
                          <a:spcAft>
                            <a:spcPts val="0"/>
                          </a:spcAft>
                        </a:pPr>
                        <a:r>
                          <a:rPr lang="en-US" sz="2400" dirty="0">
                            <a:effectLst/>
                          </a:rPr>
                          <a:t>Combined</a:t>
                        </a:r>
                        <a:endParaRPr lang="en-US" sz="2400" dirty="0">
                          <a:effectLst/>
                          <a:latin typeface="+mn-lt"/>
                          <a:ea typeface="ＭＳ 明朝"/>
                        </a:endParaRPr>
                      </a:p>
                    </a:txBody>
                    <a:tcPr marL="68580" marR="68580" marT="0" marB="0">
                      <a:lnL w="12700" cap="flat" cmpd="sng" algn="ctr">
                        <a:solidFill>
                          <a:srgbClr val="1D7AB9"/>
                        </a:solidFill>
                        <a:prstDash val="solid"/>
                        <a:round/>
                        <a:headEnd type="none" w="med" len="med"/>
                        <a:tailEnd type="none" w="med" len="med"/>
                      </a:lnL>
                      <a:lnR>
                        <a:noFill/>
                      </a:lnR>
                      <a:lnT>
                        <a:noFill/>
                      </a:lnT>
                      <a:lnB w="12700" cap="flat" cmpd="sng" algn="ctr">
                        <a:solidFill>
                          <a:srgbClr val="1D7AB9"/>
                        </a:solidFill>
                        <a:prstDash val="solid"/>
                        <a:round/>
                        <a:headEnd type="none" w="med" len="med"/>
                        <a:tailEnd type="none" w="med" len="med"/>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31.6%</a:t>
                        </a:r>
                        <a:endParaRPr lang="en-US" sz="2400" dirty="0">
                          <a:effectLst/>
                          <a:latin typeface="+mn-lt"/>
                          <a:ea typeface="ＭＳ 明朝"/>
                        </a:endParaRPr>
                      </a:p>
                    </a:txBody>
                    <a:tcPr marL="68580" marR="68580" marT="0" marB="0">
                      <a:lnL>
                        <a:noFill/>
                      </a:lnL>
                      <a:lnR>
                        <a:noFill/>
                      </a:lnR>
                      <a:lnT>
                        <a:noFill/>
                      </a:lnT>
                      <a:lnB w="12700" cap="flat" cmpd="sng" algn="ctr">
                        <a:solidFill>
                          <a:srgbClr val="1D7AB9"/>
                        </a:solidFill>
                        <a:prstDash val="solid"/>
                        <a:round/>
                        <a:headEnd type="none" w="med" len="med"/>
                        <a:tailEnd type="none" w="med" len="med"/>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27.6%</a:t>
                        </a:r>
                        <a:endParaRPr lang="en-US" sz="2400" dirty="0">
                          <a:effectLst/>
                          <a:latin typeface="+mn-lt"/>
                          <a:ea typeface="ＭＳ 明朝"/>
                        </a:endParaRPr>
                      </a:p>
                    </a:txBody>
                    <a:tcPr marL="68580" marR="68580" marT="0" marB="0">
                      <a:lnL>
                        <a:noFill/>
                      </a:lnL>
                      <a:lnR>
                        <a:noFill/>
                      </a:lnR>
                      <a:lnT>
                        <a:noFill/>
                      </a:lnT>
                      <a:lnB w="12700" cap="flat" cmpd="sng" algn="ctr">
                        <a:solidFill>
                          <a:srgbClr val="1D7AB9"/>
                        </a:solidFill>
                        <a:prstDash val="solid"/>
                        <a:round/>
                        <a:headEnd type="none" w="med" len="med"/>
                        <a:tailEnd type="none" w="med" len="med"/>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25%</a:t>
                        </a:r>
                        <a:endParaRPr lang="en-US" sz="2400" dirty="0">
                          <a:effectLst/>
                          <a:latin typeface="+mn-lt"/>
                          <a:ea typeface="ＭＳ 明朝"/>
                        </a:endParaRPr>
                      </a:p>
                    </a:txBody>
                    <a:tcPr marL="68580" marR="68580" marT="0" marB="0">
                      <a:lnL>
                        <a:noFill/>
                      </a:lnL>
                      <a:lnR>
                        <a:noFill/>
                      </a:lnR>
                      <a:lnT>
                        <a:noFill/>
                      </a:lnT>
                      <a:lnB w="12700" cap="flat" cmpd="sng" algn="ctr">
                        <a:solidFill>
                          <a:srgbClr val="1D7AB9"/>
                        </a:solidFill>
                        <a:prstDash val="solid"/>
                        <a:round/>
                        <a:headEnd type="none" w="med" len="med"/>
                        <a:tailEnd type="none" w="med" len="med"/>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34.2%</a:t>
                        </a:r>
                        <a:endParaRPr lang="en-US" sz="2400" dirty="0">
                          <a:effectLst/>
                          <a:latin typeface="+mn-lt"/>
                          <a:ea typeface="ＭＳ 明朝"/>
                        </a:endParaRPr>
                      </a:p>
                    </a:txBody>
                    <a:tcPr marL="68580" marR="68580" marT="0" marB="0">
                      <a:lnL>
                        <a:noFill/>
                      </a:lnL>
                      <a:lnR>
                        <a:noFill/>
                      </a:lnR>
                      <a:lnT>
                        <a:noFill/>
                      </a:lnT>
                      <a:lnB w="12700" cap="flat" cmpd="sng" algn="ctr">
                        <a:solidFill>
                          <a:srgbClr val="1D7AB9"/>
                        </a:solidFill>
                        <a:prstDash val="solid"/>
                        <a:round/>
                        <a:headEnd type="none" w="med" len="med"/>
                        <a:tailEnd type="none" w="med" len="med"/>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29.6%</a:t>
                        </a:r>
                        <a:endParaRPr lang="en-US" sz="2400" dirty="0">
                          <a:effectLst/>
                          <a:latin typeface="+mn-lt"/>
                          <a:ea typeface="ＭＳ 明朝"/>
                        </a:endParaRPr>
                      </a:p>
                    </a:txBody>
                    <a:tcPr marL="68580" marR="68580" marT="0" marB="0">
                      <a:lnL>
                        <a:noFill/>
                      </a:lnL>
                      <a:lnR w="12700" cap="flat" cmpd="sng" algn="ctr">
                        <a:solidFill>
                          <a:srgbClr val="1D7AB9"/>
                        </a:solidFill>
                        <a:prstDash val="solid"/>
                        <a:round/>
                        <a:headEnd type="none" w="med" len="med"/>
                        <a:tailEnd type="none" w="med" len="med"/>
                      </a:lnR>
                      <a:lnT>
                        <a:noFill/>
                      </a:lnT>
                      <a:lnB w="12700" cap="flat" cmpd="sng" algn="ctr">
                        <a:solidFill>
                          <a:srgbClr val="1D7AB9"/>
                        </a:solidFill>
                        <a:prstDash val="solid"/>
                        <a:round/>
                        <a:headEnd type="none" w="med" len="med"/>
                        <a:tailEnd type="none" w="med" len="med"/>
                      </a:lnB>
                      <a:lnTlToBr w="12700" cmpd="sng">
                        <a:noFill/>
                        <a:prstDash val="solid"/>
                      </a:lnTlToBr>
                      <a:lnBlToTr w="12700" cmpd="sng">
                        <a:noFill/>
                        <a:prstDash val="solid"/>
                      </a:lnBlToTr>
                      <a:solidFill>
                        <a:srgbClr val="E2F0FA"/>
                      </a:solidFill>
                    </a:tcPr>
                  </a:tc>
                </a:tr>
              </a:tbl>
            </a:graphicData>
          </a:graphic>
        </p:graphicFrame>
        <p:sp>
          <p:nvSpPr>
            <p:cNvPr id="51" name="TextBox 50"/>
            <p:cNvSpPr txBox="1"/>
            <p:nvPr/>
          </p:nvSpPr>
          <p:spPr>
            <a:xfrm>
              <a:off x="14020800" y="22162227"/>
              <a:ext cx="15925800" cy="366905"/>
            </a:xfrm>
            <a:prstGeom prst="rect">
              <a:avLst/>
            </a:prstGeom>
            <a:noFill/>
          </p:spPr>
          <p:txBody>
            <a:bodyPr wrap="square" lIns="91411" tIns="45701" rIns="91411" bIns="45701">
              <a:spAutoFit/>
            </a:bodyPr>
            <a:lstStyle/>
            <a:p>
              <a:pPr defTabSz="455613">
                <a:buClr>
                  <a:srgbClr val="000000"/>
                </a:buClr>
                <a:buSzPct val="100000"/>
              </a:pPr>
              <a:r>
                <a:rPr lang="en-US" sz="2400" dirty="0" smtClean="0">
                  <a:solidFill>
                    <a:schemeClr val="tx1"/>
                  </a:solidFill>
                </a:rPr>
                <a:t>MS: Participants with MS; HS: Healthy controls; EO: Eyes open; EC: Eyes closed</a:t>
              </a:r>
              <a:endParaRPr lang="en-US" sz="2400" dirty="0">
                <a:solidFill>
                  <a:schemeClr val="tx1"/>
                </a:solidFill>
              </a:endParaRPr>
            </a:p>
          </p:txBody>
        </p:sp>
        <p:sp>
          <p:nvSpPr>
            <p:cNvPr id="43" name="TextBox 42"/>
            <p:cNvSpPr txBox="1"/>
            <p:nvPr/>
          </p:nvSpPr>
          <p:spPr>
            <a:xfrm>
              <a:off x="14249400" y="19590292"/>
              <a:ext cx="15240000" cy="444555"/>
            </a:xfrm>
            <a:prstGeom prst="rect">
              <a:avLst/>
            </a:prstGeom>
            <a:noFill/>
          </p:spPr>
          <p:txBody>
            <a:bodyPr wrap="square" lIns="91411" tIns="45701" rIns="91411" bIns="45701">
              <a:spAutoFit/>
            </a:bodyPr>
            <a:lstStyle/>
            <a:p>
              <a:pPr defTabSz="455613">
                <a:buClr>
                  <a:srgbClr val="000000"/>
                </a:buClr>
                <a:buSzPct val="100000"/>
              </a:pPr>
              <a:r>
                <a:rPr lang="en-US" sz="3000" b="1" dirty="0">
                  <a:solidFill>
                    <a:srgbClr val="000000"/>
                  </a:solidFill>
                </a:rPr>
                <a:t>Percent </a:t>
              </a:r>
              <a:r>
                <a:rPr lang="en-US" sz="3000" b="1" dirty="0" smtClean="0">
                  <a:solidFill>
                    <a:srgbClr val="000000"/>
                  </a:solidFill>
                </a:rPr>
                <a:t>Agreement between Direction of COP Displacement and Weight Placement </a:t>
              </a:r>
              <a:endParaRPr lang="en-US" sz="3000" b="1" dirty="0">
                <a:solidFill>
                  <a:schemeClr val="tx1"/>
                </a:solidFill>
              </a:endParaRPr>
            </a:p>
          </p:txBody>
        </p:sp>
      </p:grpSp>
      <p:sp>
        <p:nvSpPr>
          <p:cNvPr id="46" name="TextBox 45"/>
          <p:cNvSpPr txBox="1"/>
          <p:nvPr/>
        </p:nvSpPr>
        <p:spPr>
          <a:xfrm>
            <a:off x="16649700" y="27868641"/>
            <a:ext cx="10782300" cy="553959"/>
          </a:xfrm>
          <a:prstGeom prst="rect">
            <a:avLst/>
          </a:prstGeom>
          <a:noFill/>
        </p:spPr>
        <p:txBody>
          <a:bodyPr wrap="square" lIns="91411" tIns="45701" rIns="91411" bIns="45701">
            <a:spAutoFit/>
          </a:bodyPr>
          <a:lstStyle/>
          <a:p>
            <a:pPr defTabSz="455613">
              <a:buClr>
                <a:srgbClr val="000000"/>
              </a:buClr>
              <a:buSzPct val="100000"/>
            </a:pPr>
            <a:r>
              <a:rPr lang="en-US" sz="3000" b="1" dirty="0" smtClean="0">
                <a:solidFill>
                  <a:srgbClr val="000000"/>
                </a:solidFill>
              </a:rPr>
              <a:t>Chi-square COP-MDC Agreement with Weight Placement</a:t>
            </a:r>
            <a:endParaRPr lang="en-US" sz="3000" b="1" dirty="0">
              <a:solidFill>
                <a:schemeClr val="tx1"/>
              </a:solidFill>
            </a:endParaRPr>
          </a:p>
        </p:txBody>
      </p:sp>
      <p:graphicFrame>
        <p:nvGraphicFramePr>
          <p:cNvPr id="48" name="Table 47"/>
          <p:cNvGraphicFramePr>
            <a:graphicFrameLocks noGrp="1"/>
          </p:cNvGraphicFramePr>
          <p:nvPr>
            <p:extLst>
              <p:ext uri="{D42A27DB-BD31-4B8C-83A1-F6EECF244321}">
                <p14:modId xmlns="" xmlns:p14="http://schemas.microsoft.com/office/powerpoint/2010/main" val="957925291"/>
              </p:ext>
            </p:extLst>
          </p:nvPr>
        </p:nvGraphicFramePr>
        <p:xfrm>
          <a:off x="14554200" y="28696249"/>
          <a:ext cx="8458202" cy="1859951"/>
        </p:xfrm>
        <a:graphic>
          <a:graphicData uri="http://schemas.openxmlformats.org/drawingml/2006/table">
            <a:tbl>
              <a:tblPr firstRow="1" bandRow="1">
                <a:tableStyleId>{2A488322-F2BA-4B5B-9748-0D474271808F}</a:tableStyleId>
              </a:tblPr>
              <a:tblGrid>
                <a:gridCol w="3429000"/>
                <a:gridCol w="2819400"/>
                <a:gridCol w="2209802"/>
              </a:tblGrid>
              <a:tr h="669890">
                <a:tc>
                  <a:txBody>
                    <a:bodyPr/>
                    <a:lstStyle/>
                    <a:p>
                      <a:endParaRPr lang="en-US" dirty="0"/>
                    </a:p>
                  </a:txBody>
                  <a:tcPr marL="68580" marR="68580" marT="0" marB="0">
                    <a:lnL w="12700" cap="flat" cmpd="sng" algn="ctr">
                      <a:solidFill>
                        <a:srgbClr val="3333CC"/>
                      </a:solidFill>
                      <a:prstDash val="solid"/>
                      <a:round/>
                      <a:headEnd type="none" w="med" len="med"/>
                      <a:tailEnd type="none" w="med" len="med"/>
                    </a:lnL>
                    <a:lnR>
                      <a:noFill/>
                    </a:lnR>
                    <a:lnT w="12700" cap="flat" cmpd="sng" algn="ctr">
                      <a:solidFill>
                        <a:srgbClr val="3333CC"/>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tabLst>
                          <a:tab pos="1451610" algn="l"/>
                        </a:tabLst>
                      </a:pPr>
                      <a:r>
                        <a:rPr lang="en-US" sz="2400" dirty="0" smtClean="0">
                          <a:effectLst/>
                        </a:rPr>
                        <a:t>Chi-square </a:t>
                      </a:r>
                      <a:r>
                        <a:rPr lang="en-US" sz="2400" dirty="0">
                          <a:effectLst/>
                        </a:rPr>
                        <a:t>value</a:t>
                      </a:r>
                      <a:endParaRPr lang="en-US" sz="2400" dirty="0">
                        <a:effectLst/>
                        <a:latin typeface="+mn-lt"/>
                        <a:ea typeface="ＭＳ 明朝"/>
                      </a:endParaRPr>
                    </a:p>
                  </a:txBody>
                  <a:tcPr marL="68580" marR="68580" marT="0" marB="0">
                    <a:lnL>
                      <a:noFill/>
                    </a:lnL>
                    <a:lnR>
                      <a:noFill/>
                    </a:lnR>
                    <a:lnT w="12700" cap="flat" cmpd="sng" algn="ctr">
                      <a:solidFill>
                        <a:srgbClr val="3333CC"/>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c>
                  <a:txBody>
                    <a:bodyPr/>
                    <a:lstStyle/>
                    <a:p>
                      <a:pPr marL="0" marR="0" algn="ctr">
                        <a:spcBef>
                          <a:spcPts val="0"/>
                        </a:spcBef>
                        <a:spcAft>
                          <a:spcPts val="0"/>
                        </a:spcAft>
                      </a:pPr>
                      <a:r>
                        <a:rPr lang="en-US" sz="2400" dirty="0" smtClean="0">
                          <a:effectLst/>
                          <a:latin typeface="+mn-lt"/>
                          <a:ea typeface="ＭＳ 明朝"/>
                        </a:rPr>
                        <a:t> P-Value</a:t>
                      </a:r>
                      <a:endParaRPr lang="en-US" sz="2400" dirty="0">
                        <a:effectLst/>
                        <a:latin typeface="+mn-lt"/>
                        <a:ea typeface="ＭＳ 明朝"/>
                      </a:endParaRPr>
                    </a:p>
                  </a:txBody>
                  <a:tcPr marL="68580" marR="68580" marT="0" marB="0">
                    <a:lnL>
                      <a:noFill/>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1D7AB9"/>
                    </a:solidFill>
                  </a:tcPr>
                </a:tc>
              </a:tr>
              <a:tr h="396687">
                <a:tc>
                  <a:txBody>
                    <a:bodyPr/>
                    <a:lstStyle/>
                    <a:p>
                      <a:pPr marL="0" marR="0">
                        <a:spcBef>
                          <a:spcPts val="0"/>
                        </a:spcBef>
                        <a:spcAft>
                          <a:spcPts val="0"/>
                        </a:spcAft>
                      </a:pPr>
                      <a:r>
                        <a:rPr lang="en-US" sz="2400" dirty="0">
                          <a:effectLst/>
                        </a:rPr>
                        <a:t>Combined (MS &amp; HS</a:t>
                      </a:r>
                      <a:r>
                        <a:rPr lang="en-US" sz="2400" dirty="0" smtClean="0">
                          <a:effectLst/>
                        </a:rPr>
                        <a:t>)</a:t>
                      </a:r>
                      <a:endParaRPr lang="en-US" sz="2400" dirty="0">
                        <a:effectLst/>
                        <a:latin typeface="+mn-lt"/>
                        <a:ea typeface="ＭＳ 明朝"/>
                      </a:endParaRPr>
                    </a:p>
                  </a:txBody>
                  <a:tcPr marL="68580" marR="68580" marT="0" marB="0">
                    <a:lnL w="12700" cap="flat" cmpd="sng" algn="ctr">
                      <a:solidFill>
                        <a:srgbClr val="3333CC"/>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dirty="0">
                          <a:effectLst/>
                        </a:rPr>
                        <a:t>25.289</a:t>
                      </a:r>
                      <a:endParaRPr lang="en-US" sz="2400" dirty="0">
                        <a:effectLst/>
                        <a:latin typeface="+mn-lt"/>
                        <a:ea typeface="ＭＳ 明朝"/>
                      </a:endParaRPr>
                    </a:p>
                  </a:txBody>
                  <a:tcPr marL="68580" marR="68580" marT="0" marB="0">
                    <a:lnL>
                      <a:noFill/>
                    </a:lnL>
                    <a:lnR>
                      <a:noFill/>
                    </a:lnR>
                    <a:lnT w="25400" cmpd="sng">
                      <a:noFill/>
                    </a:lnT>
                    <a:lnB>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dirty="0">
                          <a:effectLst/>
                        </a:rPr>
                        <a:t>0.0001</a:t>
                      </a:r>
                      <a:endParaRPr lang="en-US" sz="2400" dirty="0">
                        <a:effectLst/>
                        <a:latin typeface="+mn-lt"/>
                        <a:ea typeface="ＭＳ 明朝"/>
                      </a:endParaRPr>
                    </a:p>
                  </a:txBody>
                  <a:tcPr marL="68580" marR="68580" marT="0" marB="0">
                    <a:lnL>
                      <a:noFill/>
                    </a:lnL>
                    <a:lnR w="12700" cap="flat" cmpd="sng" algn="ctr">
                      <a:solidFill>
                        <a:srgbClr val="3333CC"/>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r>
              <a:tr h="396687">
                <a:tc>
                  <a:txBody>
                    <a:bodyPr/>
                    <a:lstStyle/>
                    <a:p>
                      <a:pPr marL="0" marR="0">
                        <a:spcBef>
                          <a:spcPts val="0"/>
                        </a:spcBef>
                        <a:spcAft>
                          <a:spcPts val="0"/>
                        </a:spcAft>
                      </a:pPr>
                      <a:r>
                        <a:rPr lang="en-US" sz="2400" dirty="0">
                          <a:effectLst/>
                        </a:rPr>
                        <a:t>MS </a:t>
                      </a:r>
                      <a:endParaRPr lang="en-US" sz="2400" dirty="0">
                        <a:effectLst/>
                        <a:latin typeface="+mn-lt"/>
                        <a:ea typeface="ＭＳ 明朝"/>
                      </a:endParaRPr>
                    </a:p>
                  </a:txBody>
                  <a:tcPr marL="68580" marR="68580" marT="0" marB="0">
                    <a:lnL w="12700" cap="flat" cmpd="sng" algn="ctr">
                      <a:solidFill>
                        <a:srgbClr val="3333CC"/>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24.2</a:t>
                      </a:r>
                      <a:endParaRPr lang="en-US" sz="2400" dirty="0">
                        <a:effectLst/>
                        <a:latin typeface="+mn-lt"/>
                        <a:ea typeface="ＭＳ 明朝"/>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E2F0FA"/>
                    </a:solidFill>
                  </a:tcPr>
                </a:tc>
                <a:tc>
                  <a:txBody>
                    <a:bodyPr/>
                    <a:lstStyle/>
                    <a:p>
                      <a:pPr marL="0" marR="0" algn="ctr">
                        <a:spcBef>
                          <a:spcPts val="0"/>
                        </a:spcBef>
                        <a:spcAft>
                          <a:spcPts val="0"/>
                        </a:spcAft>
                      </a:pPr>
                      <a:r>
                        <a:rPr lang="en-US" sz="2400" dirty="0">
                          <a:effectLst/>
                        </a:rPr>
                        <a:t>0.0001</a:t>
                      </a:r>
                      <a:endParaRPr lang="en-US" sz="2400" dirty="0">
                        <a:effectLst/>
                        <a:latin typeface="+mn-lt"/>
                        <a:ea typeface="ＭＳ 明朝"/>
                      </a:endParaRPr>
                    </a:p>
                  </a:txBody>
                  <a:tcPr marL="68580" marR="68580" marT="0" marB="0">
                    <a:lnL>
                      <a:noFill/>
                    </a:lnL>
                    <a:lnR w="12700" cap="flat" cmpd="sng" algn="ctr">
                      <a:solidFill>
                        <a:srgbClr val="3333CC"/>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2F0FA"/>
                    </a:solidFill>
                  </a:tcPr>
                </a:tc>
              </a:tr>
              <a:tr h="396687">
                <a:tc>
                  <a:txBody>
                    <a:bodyPr/>
                    <a:lstStyle/>
                    <a:p>
                      <a:pPr marL="0" marR="0">
                        <a:spcBef>
                          <a:spcPts val="0"/>
                        </a:spcBef>
                        <a:spcAft>
                          <a:spcPts val="0"/>
                        </a:spcAft>
                      </a:pPr>
                      <a:r>
                        <a:rPr lang="en-US" sz="2400" dirty="0">
                          <a:effectLst/>
                        </a:rPr>
                        <a:t>HS</a:t>
                      </a:r>
                      <a:endParaRPr lang="en-US" sz="2400" dirty="0">
                        <a:effectLst/>
                        <a:latin typeface="+mn-lt"/>
                        <a:ea typeface="ＭＳ 明朝"/>
                      </a:endParaRPr>
                    </a:p>
                  </a:txBody>
                  <a:tcPr marL="68580" marR="68580" marT="0" marB="0">
                    <a:lnL w="12700" cap="flat" cmpd="sng" algn="ctr">
                      <a:solidFill>
                        <a:srgbClr val="3333CC"/>
                      </a:solidFill>
                      <a:prstDash val="solid"/>
                      <a:round/>
                      <a:headEnd type="none" w="med" len="med"/>
                      <a:tailEnd type="none" w="med" len="med"/>
                    </a:lnL>
                    <a:lnR>
                      <a:noFill/>
                    </a:lnR>
                    <a:lnT>
                      <a:noFill/>
                    </a:lnT>
                    <a:lnB w="12700" cap="flat" cmpd="sng" algn="ctr">
                      <a:solidFill>
                        <a:srgbClr val="3333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dirty="0">
                          <a:effectLst/>
                        </a:rPr>
                        <a:t>4.5</a:t>
                      </a:r>
                      <a:endParaRPr lang="en-US" sz="2400" dirty="0">
                        <a:effectLst/>
                        <a:latin typeface="+mn-lt"/>
                        <a:ea typeface="ＭＳ 明朝"/>
                      </a:endParaRPr>
                    </a:p>
                  </a:txBody>
                  <a:tcPr marL="68580" marR="68580" marT="0" marB="0">
                    <a:lnL>
                      <a:noFill/>
                    </a:lnL>
                    <a:lnR>
                      <a:noFill/>
                    </a:lnR>
                    <a:lnT>
                      <a:noFill/>
                    </a:lnT>
                    <a:lnB w="12700" cap="flat" cmpd="sng" algn="ctr">
                      <a:solidFill>
                        <a:srgbClr val="3333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dirty="0">
                          <a:effectLst/>
                        </a:rPr>
                        <a:t>0.0339</a:t>
                      </a:r>
                      <a:endParaRPr lang="en-US" sz="2400" dirty="0">
                        <a:effectLst/>
                        <a:latin typeface="+mn-lt"/>
                        <a:ea typeface="ＭＳ 明朝"/>
                      </a:endParaRPr>
                    </a:p>
                  </a:txBody>
                  <a:tcPr marL="68580" marR="68580" marT="0" marB="0">
                    <a:lnL>
                      <a:noFill/>
                    </a:lnL>
                    <a:lnR w="12700" cap="flat" cmpd="sng" algn="ctr">
                      <a:solidFill>
                        <a:srgbClr val="3333CC"/>
                      </a:solidFill>
                      <a:prstDash val="solid"/>
                      <a:round/>
                      <a:headEnd type="none" w="med" len="med"/>
                      <a:tailEnd type="none" w="med" len="med"/>
                    </a:lnR>
                    <a:lnT>
                      <a:noFill/>
                    </a:lnT>
                    <a:lnB w="12700" cap="flat" cmpd="sng" algn="ctr">
                      <a:solidFill>
                        <a:srgbClr val="3333CC"/>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 name="TextBox 49"/>
          <p:cNvSpPr txBox="1"/>
          <p:nvPr/>
        </p:nvSpPr>
        <p:spPr>
          <a:xfrm>
            <a:off x="23164800" y="28476514"/>
            <a:ext cx="6400800" cy="2308286"/>
          </a:xfrm>
          <a:prstGeom prst="rect">
            <a:avLst/>
          </a:prstGeom>
          <a:ln w="19050" cmpd="sng">
            <a:solidFill>
              <a:srgbClr val="1D7AB9"/>
            </a:solidFill>
          </a:ln>
        </p:spPr>
        <p:style>
          <a:lnRef idx="2">
            <a:schemeClr val="accent2"/>
          </a:lnRef>
          <a:fillRef idx="1">
            <a:schemeClr val="lt1"/>
          </a:fillRef>
          <a:effectRef idx="0">
            <a:schemeClr val="accent2"/>
          </a:effectRef>
          <a:fontRef idx="minor">
            <a:schemeClr val="dk1"/>
          </a:fontRef>
        </p:style>
        <p:txBody>
          <a:bodyPr wrap="square" lIns="91411" tIns="45701" rIns="91411" bIns="45701">
            <a:spAutoFit/>
          </a:bodyPr>
          <a:lstStyle/>
          <a:p>
            <a:pPr marL="342900" indent="-342900" defTabSz="455613">
              <a:buClr>
                <a:srgbClr val="000000"/>
              </a:buClr>
              <a:buSzPct val="100000"/>
              <a:buFont typeface="Arial"/>
              <a:buChar char="•"/>
            </a:pPr>
            <a:r>
              <a:rPr lang="en-US" sz="2400" dirty="0" smtClean="0">
                <a:solidFill>
                  <a:schemeClr val="tx1"/>
                </a:solidFill>
              </a:rPr>
              <a:t>COP: center of pressure; MDC: minimal detectable change; MS: participants with multiple sclerosis; HS: healthy controls</a:t>
            </a:r>
          </a:p>
          <a:p>
            <a:pPr marL="342900" indent="-342900" defTabSz="455613">
              <a:buClr>
                <a:srgbClr val="000000"/>
              </a:buClr>
              <a:buSzPct val="100000"/>
              <a:buFont typeface="Arial"/>
              <a:buChar char="•"/>
            </a:pPr>
            <a:r>
              <a:rPr lang="en-US" sz="2400" dirty="0" smtClean="0">
                <a:solidFill>
                  <a:schemeClr val="tx1"/>
                </a:solidFill>
              </a:rPr>
              <a:t>All data based on whether COP changes were significantly greater than the minimal detectable change (MDC) </a:t>
            </a:r>
          </a:p>
        </p:txBody>
      </p:sp>
      <p:pic>
        <p:nvPicPr>
          <p:cNvPr id="2063" name="Picture 16"/>
          <p:cNvPicPr>
            <a:picLocks noChangeAspect="1" noChangeArrowheads="1"/>
          </p:cNvPicPr>
          <p:nvPr/>
        </p:nvPicPr>
        <p:blipFill>
          <a:blip r:embed="rId10" cstate="print"/>
          <a:srcRect/>
          <a:stretch>
            <a:fillRect/>
          </a:stretch>
        </p:blipFill>
        <p:spPr bwMode="auto">
          <a:xfrm>
            <a:off x="609600" y="3276600"/>
            <a:ext cx="6899275" cy="1789276"/>
          </a:xfrm>
          <a:prstGeom prst="rect">
            <a:avLst/>
          </a:prstGeom>
          <a:noFill/>
          <a:ln w="9525">
            <a:noFill/>
            <a:round/>
            <a:headEnd/>
            <a:tailEnd/>
          </a:ln>
        </p:spPr>
      </p:pic>
      <p:sp>
        <p:nvSpPr>
          <p:cNvPr id="45" name="Text Box 17"/>
          <p:cNvSpPr txBox="1">
            <a:spLocks noChangeArrowheads="1"/>
          </p:cNvSpPr>
          <p:nvPr/>
        </p:nvSpPr>
        <p:spPr bwMode="auto">
          <a:xfrm>
            <a:off x="762000" y="22402800"/>
            <a:ext cx="10591799" cy="10020310"/>
          </a:xfrm>
          <a:prstGeom prst="rect">
            <a:avLst/>
          </a:prstGeom>
          <a:noFill/>
          <a:ln w="9525">
            <a:noFill/>
            <a:round/>
            <a:headEnd/>
            <a:tailEnd/>
          </a:ln>
        </p:spPr>
        <p:txBody>
          <a:bodyPr wrap="square" lIns="90000" tIns="46800" rIns="90000" bIns="46800">
            <a:spAutoFit/>
          </a:bodyPr>
          <a:lstStyle/>
          <a:p>
            <a:pP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2400" dirty="0" smtClean="0">
                <a:solidFill>
                  <a:srgbClr val="000000"/>
                </a:solidFill>
              </a:rPr>
              <a:t>MS = multiple sclerosis, SD = standard deviation, EDSS = Expanded Disability Status Scale</a:t>
            </a:r>
          </a:p>
          <a:p>
            <a:pP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20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 Completed medical questionnaire listing MS-related symptoms and recent fall history</a:t>
            </a: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marL="0" lvl="1" indent="0">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 BBTW protocol</a:t>
            </a:r>
            <a:r>
              <a:rPr lang="en-US" sz="3200" baseline="30000" dirty="0" smtClean="0">
                <a:solidFill>
                  <a:srgbClr val="000000"/>
                </a:solidFill>
              </a:rPr>
              <a:t>2-4 </a:t>
            </a:r>
            <a:r>
              <a:rPr lang="en-US" sz="3200" dirty="0" smtClean="0">
                <a:solidFill>
                  <a:srgbClr val="000000"/>
                </a:solidFill>
              </a:rPr>
              <a:t>assessed balance response to perturbations in standing to determine placement of light weights (0.36% to 1.6% body weight) on a </a:t>
            </a:r>
            <a:r>
              <a:rPr lang="en-US" sz="3200" dirty="0" smtClean="0">
                <a:solidFill>
                  <a:schemeClr val="tx1"/>
                </a:solidFill>
              </a:rPr>
              <a:t>snug garment</a:t>
            </a:r>
          </a:p>
          <a:p>
            <a:pPr marL="0" lvl="1" indent="0">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32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endParaRPr lang="en-US" sz="1100" dirty="0" smtClean="0">
              <a:solidFill>
                <a:srgbClr val="000000"/>
              </a:solidFill>
            </a:endParaRPr>
          </a:p>
          <a:p>
            <a:pP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 Quiet standing trials on </a:t>
            </a:r>
            <a:r>
              <a:rPr lang="en-US" sz="3200" dirty="0" err="1" smtClean="0">
                <a:solidFill>
                  <a:srgbClr val="000000"/>
                </a:solidFill>
              </a:rPr>
              <a:t>Kistler</a:t>
            </a:r>
            <a:r>
              <a:rPr lang="en-US" sz="3200" dirty="0" smtClean="0">
                <a:solidFill>
                  <a:srgbClr val="000000"/>
                </a:solidFill>
              </a:rPr>
              <a:t> </a:t>
            </a:r>
            <a:r>
              <a:rPr lang="en-US" sz="3200" dirty="0" err="1" smtClean="0">
                <a:solidFill>
                  <a:srgbClr val="000000"/>
                </a:solidFill>
              </a:rPr>
              <a:t>forceplate</a:t>
            </a:r>
            <a:endParaRPr lang="en-US" sz="3200" dirty="0" smtClean="0">
              <a:solidFill>
                <a:srgbClr val="000000"/>
              </a:solidFill>
            </a:endParaRPr>
          </a:p>
          <a:p>
            <a:pPr marL="640080" lvl="1" indent="-274320">
              <a:buSzPct val="10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With torso garment but no weights, participants stood </a:t>
            </a:r>
            <a:r>
              <a:rPr lang="en-US" sz="3200" dirty="0" smtClean="0">
                <a:solidFill>
                  <a:schemeClr val="tx1"/>
                </a:solidFill>
              </a:rPr>
              <a:t>on a </a:t>
            </a:r>
            <a:r>
              <a:rPr lang="en-US" sz="3200" dirty="0" err="1" smtClean="0">
                <a:solidFill>
                  <a:schemeClr val="tx1"/>
                </a:solidFill>
              </a:rPr>
              <a:t>forceplate</a:t>
            </a:r>
            <a:r>
              <a:rPr lang="en-US" sz="3200" dirty="0" smtClean="0">
                <a:solidFill>
                  <a:schemeClr val="tx1"/>
                </a:solidFill>
              </a:rPr>
              <a:t> </a:t>
            </a:r>
            <a:r>
              <a:rPr lang="en-US" sz="3200" dirty="0" smtClean="0">
                <a:solidFill>
                  <a:srgbClr val="000000"/>
                </a:solidFill>
              </a:rPr>
              <a:t>as still as possible for 10 seconds with eyes open, then 10 seconds with eyes closed</a:t>
            </a:r>
          </a:p>
          <a:p>
            <a:pPr marL="640080" lvl="1" indent="-274320">
              <a:buSzPct val="10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pPr>
            <a:r>
              <a:rPr lang="en-US" sz="3200" dirty="0" smtClean="0">
                <a:solidFill>
                  <a:srgbClr val="000000"/>
                </a:solidFill>
              </a:rPr>
              <a:t>With weights on, (0.75-2.75 pounds) participants repeated the two </a:t>
            </a:r>
            <a:r>
              <a:rPr lang="en-US" sz="3200" dirty="0" smtClean="0">
                <a:solidFill>
                  <a:schemeClr val="tx1"/>
                </a:solidFill>
              </a:rPr>
              <a:t>standing trials</a:t>
            </a:r>
            <a:endParaRPr lang="en-US" sz="3200" dirty="0">
              <a:solidFill>
                <a:schemeClr val="tx1"/>
              </a:solidFill>
              <a:cs typeface="Times New Roman" pitchFamily="18" charset="0"/>
            </a:endParaRPr>
          </a:p>
        </p:txBody>
      </p:sp>
      <p:sp>
        <p:nvSpPr>
          <p:cNvPr id="3" name="TextBox 2"/>
          <p:cNvSpPr txBox="1"/>
          <p:nvPr/>
        </p:nvSpPr>
        <p:spPr>
          <a:xfrm>
            <a:off x="-47037" y="4139422"/>
            <a:ext cx="184666" cy="1415772"/>
          </a:xfrm>
          <a:prstGeom prst="rect">
            <a:avLst/>
          </a:prstGeom>
          <a:noFill/>
        </p:spPr>
        <p:txBody>
          <a:bodyPr wrap="none" rtlCol="0">
            <a:spAutoFit/>
          </a:bodyPr>
          <a:lstStyle/>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86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86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7171</TotalTime>
  <Words>1238</Words>
  <Application>Microsoft Office PowerPoint</Application>
  <PresentationFormat>Custom</PresentationFormat>
  <Paragraphs>160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Chart</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Horizontal Poster</dc:title>
  <dc:creator>Ethan Shulda</dc:creator>
  <dc:description>©MegaPrint Inc. 2009</dc:description>
  <cp:lastModifiedBy>Diane</cp:lastModifiedBy>
  <cp:revision>511</cp:revision>
  <cp:lastPrinted>1601-01-01T00:00:00Z</cp:lastPrinted>
  <dcterms:created xsi:type="dcterms:W3CDTF">2008-12-04T00:20:37Z</dcterms:created>
  <dcterms:modified xsi:type="dcterms:W3CDTF">2013-04-19T16:59:54Z</dcterms:modified>
</cp:coreProperties>
</file>