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713538" cy="92408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6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6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6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6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6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6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6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6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6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ndy" initials="CG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D7AB9"/>
    <a:srgbClr val="2088CE"/>
    <a:srgbClr val="5DB0E9"/>
    <a:srgbClr val="66CCFF"/>
    <a:srgbClr val="D0E2E8"/>
    <a:srgbClr val="BCD9DE"/>
    <a:srgbClr val="B3D4D9"/>
    <a:srgbClr val="CCFF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79132" autoAdjust="0"/>
  </p:normalViewPr>
  <p:slideViewPr>
    <p:cSldViewPr>
      <p:cViewPr varScale="1">
        <p:scale>
          <a:sx n="16" d="100"/>
          <a:sy n="16" d="100"/>
        </p:scale>
        <p:origin x="1548" y="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clyn:Dropbox:Charts%20for%20BBTW%20powerpoi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clyn:Dropbox:Charts%20for%20BBTW%20powerpoi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clyn:Dropbox:Charts%20for%20BBTW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v>TUG</c:v>
          </c:tx>
          <c:cat>
            <c:strRef>
              <c:f>Sheet1!$A$2:$A$6</c:f>
              <c:strCache>
                <c:ptCount val="5"/>
                <c:pt idx="0">
                  <c:v>Initial Eval</c:v>
                </c:pt>
                <c:pt idx="1">
                  <c:v>Week  2</c:v>
                </c:pt>
                <c:pt idx="2">
                  <c:v>Week 4</c:v>
                </c:pt>
                <c:pt idx="3">
                  <c:v>Week 7</c:v>
                </c:pt>
                <c:pt idx="4">
                  <c:v>Week 9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16.8</c:v>
                </c:pt>
                <c:pt idx="1">
                  <c:v>13.3</c:v>
                </c:pt>
                <c:pt idx="2">
                  <c:v>11.15</c:v>
                </c:pt>
                <c:pt idx="3">
                  <c:v>9.2000000000000011</c:v>
                </c:pt>
                <c:pt idx="4">
                  <c:v>9.07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 ft walk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Initial Eval</c:v>
                </c:pt>
                <c:pt idx="1">
                  <c:v>Week  2</c:v>
                </c:pt>
                <c:pt idx="2">
                  <c:v>Week 4</c:v>
                </c:pt>
                <c:pt idx="3">
                  <c:v>Week 7</c:v>
                </c:pt>
                <c:pt idx="4">
                  <c:v>Week 9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10.199999999999999</c:v>
                </c:pt>
                <c:pt idx="1">
                  <c:v>9.9</c:v>
                </c:pt>
                <c:pt idx="2">
                  <c:v>8.26</c:v>
                </c:pt>
                <c:pt idx="3">
                  <c:v>6.76</c:v>
                </c:pt>
                <c:pt idx="4">
                  <c:v>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818640"/>
        <c:axId val="196819032"/>
      </c:lineChart>
      <c:catAx>
        <c:axId val="19681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96819032"/>
        <c:crosses val="autoZero"/>
        <c:auto val="1"/>
        <c:lblAlgn val="ctr"/>
        <c:lblOffset val="100"/>
        <c:noMultiLvlLbl val="0"/>
      </c:catAx>
      <c:valAx>
        <c:axId val="196819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818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465201930403904"/>
          <c:y val="5.5085833865361401E-2"/>
          <c:w val="0.17658453983574601"/>
          <c:h val="0.14658508902603401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04740186165299"/>
          <c:y val="9.9455199980736403E-2"/>
          <c:w val="0.63854127960747098"/>
          <c:h val="0.7270775176638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Sheet1!$B$24</c:f>
              <c:strCache>
                <c:ptCount val="1"/>
                <c:pt idx="0">
                  <c:v>6 min walk</c:v>
                </c:pt>
              </c:strCache>
            </c:strRef>
          </c:tx>
          <c:cat>
            <c:numRef>
              <c:f>Sheet1!$A$25:$A$30</c:f>
              <c:numCache>
                <c:formatCode>m/d/yy</c:formatCode>
                <c:ptCount val="6"/>
                <c:pt idx="0">
                  <c:v>39609</c:v>
                </c:pt>
                <c:pt idx="1">
                  <c:v>39679</c:v>
                </c:pt>
                <c:pt idx="2">
                  <c:v>39826</c:v>
                </c:pt>
                <c:pt idx="3">
                  <c:v>39854</c:v>
                </c:pt>
                <c:pt idx="4">
                  <c:v>39870</c:v>
                </c:pt>
                <c:pt idx="5">
                  <c:v>39889</c:v>
                </c:pt>
              </c:numCache>
            </c:numRef>
          </c:cat>
          <c:val>
            <c:numRef>
              <c:f>Sheet1!$B$25:$B$30</c:f>
              <c:numCache>
                <c:formatCode>General</c:formatCode>
                <c:ptCount val="6"/>
                <c:pt idx="0">
                  <c:v>770</c:v>
                </c:pt>
                <c:pt idx="1">
                  <c:v>850</c:v>
                </c:pt>
                <c:pt idx="2">
                  <c:v>970</c:v>
                </c:pt>
                <c:pt idx="3">
                  <c:v>1195</c:v>
                </c:pt>
                <c:pt idx="4">
                  <c:v>1280</c:v>
                </c:pt>
                <c:pt idx="5">
                  <c:v>1360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819816"/>
        <c:axId val="196820208"/>
      </c:lineChart>
      <c:dateAx>
        <c:axId val="196819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Date</a:t>
                </a:r>
              </a:p>
            </c:rich>
          </c:tx>
          <c:layout/>
          <c:overlay val="0"/>
        </c:title>
        <c:numFmt formatCode="m/d/yy" sourceLinked="1"/>
        <c:majorTickMark val="out"/>
        <c:minorTickMark val="none"/>
        <c:tickLblPos val="nextTo"/>
        <c:crossAx val="196820208"/>
        <c:crosses val="autoZero"/>
        <c:auto val="1"/>
        <c:lblOffset val="100"/>
        <c:baseTimeUnit val="days"/>
      </c:dateAx>
      <c:valAx>
        <c:axId val="1968202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Feet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6819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Romberg Eyes Closed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cat>
            <c:strRef>
              <c:f>Sheet1!$G$2:$G$9</c:f>
              <c:strCache>
                <c:ptCount val="8"/>
                <c:pt idx="0">
                  <c:v>Initial Eval</c:v>
                </c:pt>
                <c:pt idx="1">
                  <c:v>Week 1</c:v>
                </c:pt>
                <c:pt idx="2">
                  <c:v>Week 2</c:v>
                </c:pt>
                <c:pt idx="3">
                  <c:v>Week 3</c:v>
                </c:pt>
                <c:pt idx="4">
                  <c:v>Week 4</c:v>
                </c:pt>
                <c:pt idx="5">
                  <c:v>Week 7</c:v>
                </c:pt>
                <c:pt idx="6">
                  <c:v>Week 8</c:v>
                </c:pt>
                <c:pt idx="7">
                  <c:v>Week 9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  <c:pt idx="0">
                  <c:v>10.4</c:v>
                </c:pt>
                <c:pt idx="1">
                  <c:v>21.66</c:v>
                </c:pt>
                <c:pt idx="2">
                  <c:v>32.630000000000003</c:v>
                </c:pt>
                <c:pt idx="3">
                  <c:v>90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820992"/>
        <c:axId val="196821384"/>
      </c:barChart>
      <c:catAx>
        <c:axId val="196820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96821384"/>
        <c:crosses val="autoZero"/>
        <c:auto val="1"/>
        <c:lblAlgn val="ctr"/>
        <c:lblOffset val="100"/>
        <c:noMultiLvlLbl val="0"/>
      </c:catAx>
      <c:valAx>
        <c:axId val="196821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820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0A4A4-6E01-F647-927F-B99C5B1DE72D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FE178D-77CB-5D4E-85E9-2BDDFA066A29}">
      <dgm:prSet phldrT="[Text]" custT="1"/>
      <dgm:spPr/>
      <dgm:t>
        <a:bodyPr/>
        <a:lstStyle/>
        <a:p>
          <a:r>
            <a:rPr lang="en-US" sz="2000" dirty="0" smtClean="0"/>
            <a:t>Assess wear schedule</a:t>
          </a:r>
          <a:endParaRPr lang="en-US" sz="2000" dirty="0"/>
        </a:p>
      </dgm:t>
    </dgm:pt>
    <dgm:pt modelId="{08F67DCF-D9DF-A143-8510-6511DFD6AEC0}" type="parTrans" cxnId="{39538179-FB1D-8546-B632-34C994B65DF8}">
      <dgm:prSet/>
      <dgm:spPr/>
      <dgm:t>
        <a:bodyPr/>
        <a:lstStyle/>
        <a:p>
          <a:endParaRPr lang="en-US"/>
        </a:p>
      </dgm:t>
    </dgm:pt>
    <dgm:pt modelId="{EF192B44-D831-604D-B1EC-0A31D06CB612}" type="sibTrans" cxnId="{39538179-FB1D-8546-B632-34C994B65DF8}">
      <dgm:prSet/>
      <dgm:spPr/>
      <dgm:t>
        <a:bodyPr/>
        <a:lstStyle/>
        <a:p>
          <a:endParaRPr lang="en-US"/>
        </a:p>
      </dgm:t>
    </dgm:pt>
    <dgm:pt modelId="{CDE70EEF-C9DA-B240-9F35-2BF75C98088C}">
      <dgm:prSet phldrT="[Text]" custT="1"/>
      <dgm:spPr/>
      <dgm:t>
        <a:bodyPr/>
        <a:lstStyle/>
        <a:p>
          <a:r>
            <a:rPr lang="en-US" sz="2000" dirty="0" smtClean="0"/>
            <a:t>Re-assess Weighting</a:t>
          </a:r>
          <a:endParaRPr lang="en-US" sz="2000" dirty="0"/>
        </a:p>
      </dgm:t>
    </dgm:pt>
    <dgm:pt modelId="{C9C454FA-B080-1843-B723-286B2740D82F}" type="parTrans" cxnId="{12975B7E-E537-E848-9ABA-84E4FE10725A}">
      <dgm:prSet/>
      <dgm:spPr/>
      <dgm:t>
        <a:bodyPr/>
        <a:lstStyle/>
        <a:p>
          <a:endParaRPr lang="en-US"/>
        </a:p>
      </dgm:t>
    </dgm:pt>
    <dgm:pt modelId="{945D6481-4D8C-5349-942A-9D2509952291}" type="sibTrans" cxnId="{12975B7E-E537-E848-9ABA-84E4FE10725A}">
      <dgm:prSet/>
      <dgm:spPr/>
      <dgm:t>
        <a:bodyPr/>
        <a:lstStyle/>
        <a:p>
          <a:endParaRPr lang="en-US"/>
        </a:p>
      </dgm:t>
    </dgm:pt>
    <dgm:pt modelId="{924B95C4-F90D-8D44-BFCD-06DAD2D5B9BD}">
      <dgm:prSet phldrT="[Text]" custT="1"/>
      <dgm:spPr/>
      <dgm:t>
        <a:bodyPr/>
        <a:lstStyle/>
        <a:p>
          <a:r>
            <a:rPr lang="en-US" sz="2000" dirty="0" smtClean="0"/>
            <a:t>Re-assess Outcome Measures</a:t>
          </a:r>
          <a:endParaRPr lang="en-US" sz="2000" dirty="0"/>
        </a:p>
      </dgm:t>
    </dgm:pt>
    <dgm:pt modelId="{E967BDB7-3B46-B747-8254-AA0EFA871CF8}" type="parTrans" cxnId="{35D21FD0-358D-4C43-9B0E-A8B71F8D0FF7}">
      <dgm:prSet/>
      <dgm:spPr/>
      <dgm:t>
        <a:bodyPr/>
        <a:lstStyle/>
        <a:p>
          <a:endParaRPr lang="en-US"/>
        </a:p>
      </dgm:t>
    </dgm:pt>
    <dgm:pt modelId="{15AB88C7-ED85-F54A-A021-7464221551F9}" type="sibTrans" cxnId="{35D21FD0-358D-4C43-9B0E-A8B71F8D0FF7}">
      <dgm:prSet/>
      <dgm:spPr/>
      <dgm:t>
        <a:bodyPr/>
        <a:lstStyle/>
        <a:p>
          <a:endParaRPr lang="en-US"/>
        </a:p>
      </dgm:t>
    </dgm:pt>
    <dgm:pt modelId="{6A8F92F5-D8F8-574E-B438-B6B105025D7D}">
      <dgm:prSet phldrT="[Text]" custT="1"/>
      <dgm:spPr/>
      <dgm:t>
        <a:bodyPr/>
        <a:lstStyle/>
        <a:p>
          <a:r>
            <a:rPr lang="en-US" sz="2000" dirty="0" smtClean="0"/>
            <a:t>Video Feedback</a:t>
          </a:r>
          <a:endParaRPr lang="en-US" sz="2000" dirty="0"/>
        </a:p>
      </dgm:t>
    </dgm:pt>
    <dgm:pt modelId="{B5D9D2AD-4A3C-9146-878D-385255AD82A5}" type="parTrans" cxnId="{A023F049-FFC3-7341-AC39-6BD4E356405E}">
      <dgm:prSet/>
      <dgm:spPr/>
      <dgm:t>
        <a:bodyPr/>
        <a:lstStyle/>
        <a:p>
          <a:endParaRPr lang="en-US"/>
        </a:p>
      </dgm:t>
    </dgm:pt>
    <dgm:pt modelId="{05F3B38D-C773-244E-B0F0-97CCE0E9B854}" type="sibTrans" cxnId="{A023F049-FFC3-7341-AC39-6BD4E356405E}">
      <dgm:prSet/>
      <dgm:spPr/>
      <dgm:t>
        <a:bodyPr/>
        <a:lstStyle/>
        <a:p>
          <a:endParaRPr lang="en-US"/>
        </a:p>
      </dgm:t>
    </dgm:pt>
    <dgm:pt modelId="{000C530B-A4D6-0145-81B3-592D0043B151}">
      <dgm:prSet phldrT="[Text]" custT="1"/>
      <dgm:spPr/>
      <dgm:t>
        <a:bodyPr/>
        <a:lstStyle/>
        <a:p>
          <a:r>
            <a:rPr lang="en-US" sz="2000" dirty="0" smtClean="0"/>
            <a:t>Assess perceived functional change</a:t>
          </a:r>
          <a:endParaRPr lang="en-US" sz="2000" dirty="0"/>
        </a:p>
      </dgm:t>
    </dgm:pt>
    <dgm:pt modelId="{217DE4FF-F346-D245-9367-7622711AB663}" type="parTrans" cxnId="{131854A6-8B9F-D349-BCB8-EDC9FB038A63}">
      <dgm:prSet/>
      <dgm:spPr/>
      <dgm:t>
        <a:bodyPr/>
        <a:lstStyle/>
        <a:p>
          <a:endParaRPr lang="en-US"/>
        </a:p>
      </dgm:t>
    </dgm:pt>
    <dgm:pt modelId="{497F97B7-00F1-9744-A01C-FDC9FCC0A285}" type="sibTrans" cxnId="{131854A6-8B9F-D349-BCB8-EDC9FB038A63}">
      <dgm:prSet/>
      <dgm:spPr/>
      <dgm:t>
        <a:bodyPr/>
        <a:lstStyle/>
        <a:p>
          <a:endParaRPr lang="en-US"/>
        </a:p>
      </dgm:t>
    </dgm:pt>
    <dgm:pt modelId="{D3BF5256-030D-1047-AE0F-7BB1ACEB7AD1}" type="pres">
      <dgm:prSet presAssocID="{7ED0A4A4-6E01-F647-927F-B99C5B1DE7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D34078-87A3-FD4F-85BB-60DD4BAB8996}" type="pres">
      <dgm:prSet presAssocID="{48FE178D-77CB-5D4E-85E9-2BDDFA066A29}" presName="dummy" presStyleCnt="0"/>
      <dgm:spPr/>
    </dgm:pt>
    <dgm:pt modelId="{CB28FCBF-C34F-BE47-AD44-76754E7E69BF}" type="pres">
      <dgm:prSet presAssocID="{48FE178D-77CB-5D4E-85E9-2BDDFA066A29}" presName="node" presStyleLbl="revTx" presStyleIdx="0" presStyleCnt="5" custRadScaleRad="101346" custRadScaleInc="-2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01C57-9333-A740-A231-FEF5B5898234}" type="pres">
      <dgm:prSet presAssocID="{EF192B44-D831-604D-B1EC-0A31D06CB612}" presName="sibTrans" presStyleLbl="node1" presStyleIdx="0" presStyleCnt="5"/>
      <dgm:spPr/>
      <dgm:t>
        <a:bodyPr/>
        <a:lstStyle/>
        <a:p>
          <a:endParaRPr lang="en-US"/>
        </a:p>
      </dgm:t>
    </dgm:pt>
    <dgm:pt modelId="{BE15ABF2-76BC-804B-8367-06EDBF760AB7}" type="pres">
      <dgm:prSet presAssocID="{CDE70EEF-C9DA-B240-9F35-2BF75C98088C}" presName="dummy" presStyleCnt="0"/>
      <dgm:spPr/>
    </dgm:pt>
    <dgm:pt modelId="{38A53BC1-C0D6-504F-B201-D9D65C0060EA}" type="pres">
      <dgm:prSet presAssocID="{CDE70EEF-C9DA-B240-9F35-2BF75C98088C}" presName="node" presStyleLbl="revTx" presStyleIdx="1" presStyleCnt="5" custScaleX="115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109A8-8053-3541-B923-5B8F855F3F81}" type="pres">
      <dgm:prSet presAssocID="{945D6481-4D8C-5349-942A-9D2509952291}" presName="sibTrans" presStyleLbl="node1" presStyleIdx="1" presStyleCnt="5"/>
      <dgm:spPr/>
      <dgm:t>
        <a:bodyPr/>
        <a:lstStyle/>
        <a:p>
          <a:endParaRPr lang="en-US"/>
        </a:p>
      </dgm:t>
    </dgm:pt>
    <dgm:pt modelId="{B4DC65D2-D5C6-1741-AE08-457F7B724CD7}" type="pres">
      <dgm:prSet presAssocID="{924B95C4-F90D-8D44-BFCD-06DAD2D5B9BD}" presName="dummy" presStyleCnt="0"/>
      <dgm:spPr/>
    </dgm:pt>
    <dgm:pt modelId="{DCE30380-ADB2-A842-A013-1A00F8E8FDF5}" type="pres">
      <dgm:prSet presAssocID="{924B95C4-F90D-8D44-BFCD-06DAD2D5B9BD}" presName="node" presStyleLbl="revTx" presStyleIdx="2" presStyleCnt="5" custScaleX="112391" custScaleY="151535" custRadScaleRad="100176" custRadScaleInc="3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561A0-5B52-DA4D-B00B-7443AAA6B89F}" type="pres">
      <dgm:prSet presAssocID="{15AB88C7-ED85-F54A-A021-7464221551F9}" presName="sibTrans" presStyleLbl="node1" presStyleIdx="2" presStyleCnt="5"/>
      <dgm:spPr/>
      <dgm:t>
        <a:bodyPr/>
        <a:lstStyle/>
        <a:p>
          <a:endParaRPr lang="en-US"/>
        </a:p>
      </dgm:t>
    </dgm:pt>
    <dgm:pt modelId="{D6D52E55-7716-1C4F-961A-244B0F955861}" type="pres">
      <dgm:prSet presAssocID="{6A8F92F5-D8F8-574E-B438-B6B105025D7D}" presName="dummy" presStyleCnt="0"/>
      <dgm:spPr/>
    </dgm:pt>
    <dgm:pt modelId="{B88CEB71-9C2C-5440-9306-8B133A8E5ED6}" type="pres">
      <dgm:prSet presAssocID="{6A8F92F5-D8F8-574E-B438-B6B105025D7D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AD686-F642-3647-BB4C-1D537C838F8A}" type="pres">
      <dgm:prSet presAssocID="{05F3B38D-C773-244E-B0F0-97CCE0E9B854}" presName="sibTrans" presStyleLbl="node1" presStyleIdx="3" presStyleCnt="5"/>
      <dgm:spPr/>
      <dgm:t>
        <a:bodyPr/>
        <a:lstStyle/>
        <a:p>
          <a:endParaRPr lang="en-US"/>
        </a:p>
      </dgm:t>
    </dgm:pt>
    <dgm:pt modelId="{15AB9585-0CAA-EA40-8808-62933E190867}" type="pres">
      <dgm:prSet presAssocID="{000C530B-A4D6-0145-81B3-592D0043B151}" presName="dummy" presStyleCnt="0"/>
      <dgm:spPr/>
    </dgm:pt>
    <dgm:pt modelId="{5D463019-289A-F042-88F4-47715694FF79}" type="pres">
      <dgm:prSet presAssocID="{000C530B-A4D6-0145-81B3-592D0043B151}" presName="node" presStyleLbl="revTx" presStyleIdx="4" presStyleCnt="5" custScaleX="125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37C33-827F-6841-8222-3FF017847E19}" type="pres">
      <dgm:prSet presAssocID="{497F97B7-00F1-9744-A01C-FDC9FCC0A285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A023F049-FFC3-7341-AC39-6BD4E356405E}" srcId="{7ED0A4A4-6E01-F647-927F-B99C5B1DE72D}" destId="{6A8F92F5-D8F8-574E-B438-B6B105025D7D}" srcOrd="3" destOrd="0" parTransId="{B5D9D2AD-4A3C-9146-878D-385255AD82A5}" sibTransId="{05F3B38D-C773-244E-B0F0-97CCE0E9B854}"/>
    <dgm:cxn modelId="{B189FA50-40C7-1D4D-8EEA-276180B17A37}" type="presOf" srcId="{EF192B44-D831-604D-B1EC-0A31D06CB612}" destId="{01201C57-9333-A740-A231-FEF5B5898234}" srcOrd="0" destOrd="0" presId="urn:microsoft.com/office/officeart/2005/8/layout/cycle1"/>
    <dgm:cxn modelId="{35D21FD0-358D-4C43-9B0E-A8B71F8D0FF7}" srcId="{7ED0A4A4-6E01-F647-927F-B99C5B1DE72D}" destId="{924B95C4-F90D-8D44-BFCD-06DAD2D5B9BD}" srcOrd="2" destOrd="0" parTransId="{E967BDB7-3B46-B747-8254-AA0EFA871CF8}" sibTransId="{15AB88C7-ED85-F54A-A021-7464221551F9}"/>
    <dgm:cxn modelId="{F96DBA7E-CAFC-204F-AE30-A42B76C272F9}" type="presOf" srcId="{7ED0A4A4-6E01-F647-927F-B99C5B1DE72D}" destId="{D3BF5256-030D-1047-AE0F-7BB1ACEB7AD1}" srcOrd="0" destOrd="0" presId="urn:microsoft.com/office/officeart/2005/8/layout/cycle1"/>
    <dgm:cxn modelId="{723EABF7-5900-7C40-9B7D-861E186C2124}" type="presOf" srcId="{000C530B-A4D6-0145-81B3-592D0043B151}" destId="{5D463019-289A-F042-88F4-47715694FF79}" srcOrd="0" destOrd="0" presId="urn:microsoft.com/office/officeart/2005/8/layout/cycle1"/>
    <dgm:cxn modelId="{12975B7E-E537-E848-9ABA-84E4FE10725A}" srcId="{7ED0A4A4-6E01-F647-927F-B99C5B1DE72D}" destId="{CDE70EEF-C9DA-B240-9F35-2BF75C98088C}" srcOrd="1" destOrd="0" parTransId="{C9C454FA-B080-1843-B723-286B2740D82F}" sibTransId="{945D6481-4D8C-5349-942A-9D2509952291}"/>
    <dgm:cxn modelId="{F8CAB865-3D45-6A4A-8C3F-B83099B8D588}" type="presOf" srcId="{CDE70EEF-C9DA-B240-9F35-2BF75C98088C}" destId="{38A53BC1-C0D6-504F-B201-D9D65C0060EA}" srcOrd="0" destOrd="0" presId="urn:microsoft.com/office/officeart/2005/8/layout/cycle1"/>
    <dgm:cxn modelId="{7EDD27E0-758E-7643-98E3-8191E0A559E2}" type="presOf" srcId="{05F3B38D-C773-244E-B0F0-97CCE0E9B854}" destId="{173AD686-F642-3647-BB4C-1D537C838F8A}" srcOrd="0" destOrd="0" presId="urn:microsoft.com/office/officeart/2005/8/layout/cycle1"/>
    <dgm:cxn modelId="{DDBF417E-1E7D-E441-8663-A1FBF9A80E29}" type="presOf" srcId="{15AB88C7-ED85-F54A-A021-7464221551F9}" destId="{90C561A0-5B52-DA4D-B00B-7443AAA6B89F}" srcOrd="0" destOrd="0" presId="urn:microsoft.com/office/officeart/2005/8/layout/cycle1"/>
    <dgm:cxn modelId="{02571C8A-1EAC-D546-B146-AE67C603C3B5}" type="presOf" srcId="{497F97B7-00F1-9744-A01C-FDC9FCC0A285}" destId="{4C837C33-827F-6841-8222-3FF017847E19}" srcOrd="0" destOrd="0" presId="urn:microsoft.com/office/officeart/2005/8/layout/cycle1"/>
    <dgm:cxn modelId="{131854A6-8B9F-D349-BCB8-EDC9FB038A63}" srcId="{7ED0A4A4-6E01-F647-927F-B99C5B1DE72D}" destId="{000C530B-A4D6-0145-81B3-592D0043B151}" srcOrd="4" destOrd="0" parTransId="{217DE4FF-F346-D245-9367-7622711AB663}" sibTransId="{497F97B7-00F1-9744-A01C-FDC9FCC0A285}"/>
    <dgm:cxn modelId="{8AF864AD-FF12-1F4D-8882-2B23C10D7EBC}" type="presOf" srcId="{924B95C4-F90D-8D44-BFCD-06DAD2D5B9BD}" destId="{DCE30380-ADB2-A842-A013-1A00F8E8FDF5}" srcOrd="0" destOrd="0" presId="urn:microsoft.com/office/officeart/2005/8/layout/cycle1"/>
    <dgm:cxn modelId="{F24A33E4-8762-C44A-B5A1-C9607BD1C004}" type="presOf" srcId="{6A8F92F5-D8F8-574E-B438-B6B105025D7D}" destId="{B88CEB71-9C2C-5440-9306-8B133A8E5ED6}" srcOrd="0" destOrd="0" presId="urn:microsoft.com/office/officeart/2005/8/layout/cycle1"/>
    <dgm:cxn modelId="{7161B5E4-D040-2F4B-91AF-F16FBA9C18E2}" type="presOf" srcId="{48FE178D-77CB-5D4E-85E9-2BDDFA066A29}" destId="{CB28FCBF-C34F-BE47-AD44-76754E7E69BF}" srcOrd="0" destOrd="0" presId="urn:microsoft.com/office/officeart/2005/8/layout/cycle1"/>
    <dgm:cxn modelId="{AF714FC7-0309-6F48-A910-1AA26616BB06}" type="presOf" srcId="{945D6481-4D8C-5349-942A-9D2509952291}" destId="{BFD109A8-8053-3541-B923-5B8F855F3F81}" srcOrd="0" destOrd="0" presId="urn:microsoft.com/office/officeart/2005/8/layout/cycle1"/>
    <dgm:cxn modelId="{39538179-FB1D-8546-B632-34C994B65DF8}" srcId="{7ED0A4A4-6E01-F647-927F-B99C5B1DE72D}" destId="{48FE178D-77CB-5D4E-85E9-2BDDFA066A29}" srcOrd="0" destOrd="0" parTransId="{08F67DCF-D9DF-A143-8510-6511DFD6AEC0}" sibTransId="{EF192B44-D831-604D-B1EC-0A31D06CB612}"/>
    <dgm:cxn modelId="{7AC35B48-4F6D-8247-8D08-04A4EFD9C3AA}" type="presParOf" srcId="{D3BF5256-030D-1047-AE0F-7BB1ACEB7AD1}" destId="{4FD34078-87A3-FD4F-85BB-60DD4BAB8996}" srcOrd="0" destOrd="0" presId="urn:microsoft.com/office/officeart/2005/8/layout/cycle1"/>
    <dgm:cxn modelId="{A9FE9AC5-238E-F14F-BDB6-D3ACBAAD0E05}" type="presParOf" srcId="{D3BF5256-030D-1047-AE0F-7BB1ACEB7AD1}" destId="{CB28FCBF-C34F-BE47-AD44-76754E7E69BF}" srcOrd="1" destOrd="0" presId="urn:microsoft.com/office/officeart/2005/8/layout/cycle1"/>
    <dgm:cxn modelId="{9FB2422A-8789-7247-8BBB-0660E74BB610}" type="presParOf" srcId="{D3BF5256-030D-1047-AE0F-7BB1ACEB7AD1}" destId="{01201C57-9333-A740-A231-FEF5B5898234}" srcOrd="2" destOrd="0" presId="urn:microsoft.com/office/officeart/2005/8/layout/cycle1"/>
    <dgm:cxn modelId="{C216C835-7FC8-FB4C-8202-7ECA4AA513FC}" type="presParOf" srcId="{D3BF5256-030D-1047-AE0F-7BB1ACEB7AD1}" destId="{BE15ABF2-76BC-804B-8367-06EDBF760AB7}" srcOrd="3" destOrd="0" presId="urn:microsoft.com/office/officeart/2005/8/layout/cycle1"/>
    <dgm:cxn modelId="{FD4A53BB-EAFF-7E49-BAF8-49CB229DE310}" type="presParOf" srcId="{D3BF5256-030D-1047-AE0F-7BB1ACEB7AD1}" destId="{38A53BC1-C0D6-504F-B201-D9D65C0060EA}" srcOrd="4" destOrd="0" presId="urn:microsoft.com/office/officeart/2005/8/layout/cycle1"/>
    <dgm:cxn modelId="{1C7734C5-94E9-6546-8BFF-DC6BCCCBF6D6}" type="presParOf" srcId="{D3BF5256-030D-1047-AE0F-7BB1ACEB7AD1}" destId="{BFD109A8-8053-3541-B923-5B8F855F3F81}" srcOrd="5" destOrd="0" presId="urn:microsoft.com/office/officeart/2005/8/layout/cycle1"/>
    <dgm:cxn modelId="{6184170E-F9B9-1F4D-B0D1-EB56C4D7D7BA}" type="presParOf" srcId="{D3BF5256-030D-1047-AE0F-7BB1ACEB7AD1}" destId="{B4DC65D2-D5C6-1741-AE08-457F7B724CD7}" srcOrd="6" destOrd="0" presId="urn:microsoft.com/office/officeart/2005/8/layout/cycle1"/>
    <dgm:cxn modelId="{D557EAF8-3A0E-4044-A72B-4D9A082B8ADF}" type="presParOf" srcId="{D3BF5256-030D-1047-AE0F-7BB1ACEB7AD1}" destId="{DCE30380-ADB2-A842-A013-1A00F8E8FDF5}" srcOrd="7" destOrd="0" presId="urn:microsoft.com/office/officeart/2005/8/layout/cycle1"/>
    <dgm:cxn modelId="{4ED9D365-CC0A-FE4C-9D34-B5817A78DC07}" type="presParOf" srcId="{D3BF5256-030D-1047-AE0F-7BB1ACEB7AD1}" destId="{90C561A0-5B52-DA4D-B00B-7443AAA6B89F}" srcOrd="8" destOrd="0" presId="urn:microsoft.com/office/officeart/2005/8/layout/cycle1"/>
    <dgm:cxn modelId="{36BFE7F7-D2F7-2242-B4B8-F85F80153A3C}" type="presParOf" srcId="{D3BF5256-030D-1047-AE0F-7BB1ACEB7AD1}" destId="{D6D52E55-7716-1C4F-961A-244B0F955861}" srcOrd="9" destOrd="0" presId="urn:microsoft.com/office/officeart/2005/8/layout/cycle1"/>
    <dgm:cxn modelId="{2461AB90-0B52-3E4D-87AC-6DFCF922EE9D}" type="presParOf" srcId="{D3BF5256-030D-1047-AE0F-7BB1ACEB7AD1}" destId="{B88CEB71-9C2C-5440-9306-8B133A8E5ED6}" srcOrd="10" destOrd="0" presId="urn:microsoft.com/office/officeart/2005/8/layout/cycle1"/>
    <dgm:cxn modelId="{7EB5D5F3-3006-B145-A677-19F49E37AB02}" type="presParOf" srcId="{D3BF5256-030D-1047-AE0F-7BB1ACEB7AD1}" destId="{173AD686-F642-3647-BB4C-1D537C838F8A}" srcOrd="11" destOrd="0" presId="urn:microsoft.com/office/officeart/2005/8/layout/cycle1"/>
    <dgm:cxn modelId="{1EBE0846-2993-9D4B-9E2F-744F3DB3D5DE}" type="presParOf" srcId="{D3BF5256-030D-1047-AE0F-7BB1ACEB7AD1}" destId="{15AB9585-0CAA-EA40-8808-62933E190867}" srcOrd="12" destOrd="0" presId="urn:microsoft.com/office/officeart/2005/8/layout/cycle1"/>
    <dgm:cxn modelId="{EBED0C58-4ECD-E447-A9AC-1DD7D133C9DF}" type="presParOf" srcId="{D3BF5256-030D-1047-AE0F-7BB1ACEB7AD1}" destId="{5D463019-289A-F042-88F4-47715694FF79}" srcOrd="13" destOrd="0" presId="urn:microsoft.com/office/officeart/2005/8/layout/cycle1"/>
    <dgm:cxn modelId="{2A099F84-C0C2-7A45-BE20-FB5FA95EC609}" type="presParOf" srcId="{D3BF5256-030D-1047-AE0F-7BB1ACEB7AD1}" destId="{4C837C33-827F-6841-8222-3FF017847E1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8FCBF-C34F-BE47-AD44-76754E7E69BF}">
      <dsp:nvSpPr>
        <dsp:cNvPr id="0" name=""/>
        <dsp:cNvSpPr/>
      </dsp:nvSpPr>
      <dsp:spPr>
        <a:xfrm>
          <a:off x="4348911" y="-132253"/>
          <a:ext cx="1326058" cy="1326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Assess wear schedule</a:t>
          </a:r>
          <a:endParaRPr lang="en-US" sz="2000" kern="1200" dirty="0"/>
        </a:p>
      </dsp:txBody>
      <dsp:txXfrm>
        <a:off x="4348911" y="-132253"/>
        <a:ext cx="1326058" cy="1326058"/>
      </dsp:txXfrm>
    </dsp:sp>
    <dsp:sp modelId="{01201C57-9333-A740-A231-FEF5B5898234}">
      <dsp:nvSpPr>
        <dsp:cNvPr id="0" name=""/>
        <dsp:cNvSpPr/>
      </dsp:nvSpPr>
      <dsp:spPr>
        <a:xfrm>
          <a:off x="1232777" y="-164862"/>
          <a:ext cx="4974287" cy="4974287"/>
        </a:xfrm>
        <a:prstGeom prst="circularArrow">
          <a:avLst>
            <a:gd name="adj1" fmla="val 5198"/>
            <a:gd name="adj2" fmla="val 335782"/>
            <a:gd name="adj3" fmla="val 21284439"/>
            <a:gd name="adj4" fmla="val 19754917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A53BC1-C0D6-504F-B201-D9D65C0060EA}">
      <dsp:nvSpPr>
        <dsp:cNvPr id="0" name=""/>
        <dsp:cNvSpPr/>
      </dsp:nvSpPr>
      <dsp:spPr>
        <a:xfrm>
          <a:off x="5052060" y="2335262"/>
          <a:ext cx="1533798" cy="1326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Re-assess Weighting</a:t>
          </a:r>
          <a:endParaRPr lang="en-US" sz="2000" kern="1200" dirty="0"/>
        </a:p>
      </dsp:txBody>
      <dsp:txXfrm>
        <a:off x="5052060" y="2335262"/>
        <a:ext cx="1533798" cy="1326058"/>
      </dsp:txXfrm>
    </dsp:sp>
    <dsp:sp modelId="{BFD109A8-8053-3541-B923-5B8F855F3F81}">
      <dsp:nvSpPr>
        <dsp:cNvPr id="0" name=""/>
        <dsp:cNvSpPr/>
      </dsp:nvSpPr>
      <dsp:spPr>
        <a:xfrm>
          <a:off x="1232558" y="-170514"/>
          <a:ext cx="4974287" cy="4974287"/>
        </a:xfrm>
        <a:prstGeom prst="circularArrow">
          <a:avLst>
            <a:gd name="adj1" fmla="val 5198"/>
            <a:gd name="adj2" fmla="val 335782"/>
            <a:gd name="adj3" fmla="val 3933347"/>
            <a:gd name="adj4" fmla="val 2252253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30380-ADB2-A842-A013-1A00F8E8FDF5}">
      <dsp:nvSpPr>
        <dsp:cNvPr id="0" name=""/>
        <dsp:cNvSpPr/>
      </dsp:nvSpPr>
      <dsp:spPr>
        <a:xfrm>
          <a:off x="2942321" y="3518579"/>
          <a:ext cx="1490370" cy="2009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Re-assess Outcome Measures</a:t>
          </a:r>
          <a:endParaRPr lang="en-US" sz="2000" kern="1200" dirty="0"/>
        </a:p>
      </dsp:txBody>
      <dsp:txXfrm>
        <a:off x="2942321" y="3518579"/>
        <a:ext cx="1490370" cy="2009442"/>
      </dsp:txXfrm>
    </dsp:sp>
    <dsp:sp modelId="{90C561A0-5B52-DA4D-B00B-7443AAA6B89F}">
      <dsp:nvSpPr>
        <dsp:cNvPr id="0" name=""/>
        <dsp:cNvSpPr/>
      </dsp:nvSpPr>
      <dsp:spPr>
        <a:xfrm>
          <a:off x="1233096" y="-170497"/>
          <a:ext cx="4974287" cy="4974287"/>
        </a:xfrm>
        <a:prstGeom prst="circularArrow">
          <a:avLst>
            <a:gd name="adj1" fmla="val 5198"/>
            <a:gd name="adj2" fmla="val 335782"/>
            <a:gd name="adj3" fmla="val 8211998"/>
            <a:gd name="adj4" fmla="val 6638330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8CEB71-9C2C-5440-9306-8B133A8E5ED6}">
      <dsp:nvSpPr>
        <dsp:cNvPr id="0" name=""/>
        <dsp:cNvSpPr/>
      </dsp:nvSpPr>
      <dsp:spPr>
        <a:xfrm>
          <a:off x="957940" y="2335262"/>
          <a:ext cx="1326058" cy="1326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Video Feedback</a:t>
          </a:r>
          <a:endParaRPr lang="en-US" sz="2000" kern="1200" dirty="0"/>
        </a:p>
      </dsp:txBody>
      <dsp:txXfrm>
        <a:off x="957940" y="2335262"/>
        <a:ext cx="1326058" cy="1326058"/>
      </dsp:txXfrm>
    </dsp:sp>
    <dsp:sp modelId="{173AD686-F642-3647-BB4C-1D537C838F8A}">
      <dsp:nvSpPr>
        <dsp:cNvPr id="0" name=""/>
        <dsp:cNvSpPr/>
      </dsp:nvSpPr>
      <dsp:spPr>
        <a:xfrm>
          <a:off x="1232821" y="-170856"/>
          <a:ext cx="4974287" cy="4974287"/>
        </a:xfrm>
        <a:prstGeom prst="circularArrow">
          <a:avLst>
            <a:gd name="adj1" fmla="val 5198"/>
            <a:gd name="adj2" fmla="val 335782"/>
            <a:gd name="adj3" fmla="val 12298447"/>
            <a:gd name="adj4" fmla="val 10770442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463019-289A-F042-88F4-47715694FF79}">
      <dsp:nvSpPr>
        <dsp:cNvPr id="0" name=""/>
        <dsp:cNvSpPr/>
      </dsp:nvSpPr>
      <dsp:spPr>
        <a:xfrm>
          <a:off x="1588398" y="-132253"/>
          <a:ext cx="1668632" cy="1326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Assess perceived functional change</a:t>
          </a:r>
          <a:endParaRPr lang="en-US" sz="2000" kern="1200" dirty="0"/>
        </a:p>
      </dsp:txBody>
      <dsp:txXfrm>
        <a:off x="1588398" y="-132253"/>
        <a:ext cx="1668632" cy="1326058"/>
      </dsp:txXfrm>
    </dsp:sp>
    <dsp:sp modelId="{4C837C33-827F-6841-8222-3FF017847E19}">
      <dsp:nvSpPr>
        <dsp:cNvPr id="0" name=""/>
        <dsp:cNvSpPr/>
      </dsp:nvSpPr>
      <dsp:spPr>
        <a:xfrm>
          <a:off x="1226510" y="-169512"/>
          <a:ext cx="4974287" cy="4974287"/>
        </a:xfrm>
        <a:prstGeom prst="circularArrow">
          <a:avLst>
            <a:gd name="adj1" fmla="val 5198"/>
            <a:gd name="adj2" fmla="val 335782"/>
            <a:gd name="adj3" fmla="val 16867922"/>
            <a:gd name="adj4" fmla="val 15483567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713538" cy="92408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47750" y="692150"/>
            <a:ext cx="4619625" cy="360918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1513" y="4389438"/>
            <a:ext cx="5370512" cy="4156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03650" y="8775700"/>
            <a:ext cx="290830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2F2883-87F5-432E-986F-EC3E11BDB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0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11CC31-8E40-4B97-BBA0-01C6AA238664}" type="slidenum">
              <a:rPr lang="en-US" sz="120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9114EC-E5B8-4A7A-A24F-FE3C10548002}" type="slidenum">
              <a:rPr 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0" y="692150"/>
            <a:ext cx="4621213" cy="3465513"/>
          </a:xfrm>
          <a:solidFill>
            <a:srgbClr val="FFFFFF"/>
          </a:solidFill>
          <a:ln/>
        </p:spPr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4389438"/>
            <a:ext cx="5372100" cy="4157662"/>
          </a:xfr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721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7680325"/>
            <a:ext cx="39503350" cy="21724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3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76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76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925" y="7680325"/>
            <a:ext cx="39503350" cy="21724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4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37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4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4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3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4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08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08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46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35814000" y="32385000"/>
          <a:ext cx="6759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14" imgW="3773570" imgH="310827" progId="">
                  <p:embed/>
                </p:oleObj>
              </mc:Choice>
              <mc:Fallback>
                <p:oleObj r:id="rId14" imgW="3773570" imgH="310827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0" y="32385000"/>
                        <a:ext cx="6759575" cy="21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1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1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1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1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1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1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1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1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1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spcBef>
          <a:spcPts val="3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4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3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34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28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5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57200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6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57200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6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57200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6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6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6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7.png"/><Relationship Id="rId18" Type="http://schemas.openxmlformats.org/officeDocument/2006/relationships/chart" Target="../charts/chart1.xml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2.png"/><Relationship Id="rId7" Type="http://schemas.openxmlformats.org/officeDocument/2006/relationships/diagramData" Target="../diagrams/data1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20" Type="http://schemas.openxmlformats.org/officeDocument/2006/relationships/chart" Target="../charts/char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24" Type="http://schemas.openxmlformats.org/officeDocument/2006/relationships/image" Target="../media/image2.png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23" Type="http://schemas.openxmlformats.org/officeDocument/2006/relationships/oleObject" Target="Macintosh%20HD:Users:jaclyn:Desktop:CPTA%202014:Outcome%20measure%20table%20MCID.docx!OLE_LINK2" TargetMode="External"/><Relationship Id="rId10" Type="http://schemas.openxmlformats.org/officeDocument/2006/relationships/diagramColors" Target="../diagrams/colors1.xml"/><Relationship Id="rId19" Type="http://schemas.openxmlformats.org/officeDocument/2006/relationships/chart" Target="../charts/chart2.xml"/><Relationship Id="rId4" Type="http://schemas.openxmlformats.org/officeDocument/2006/relationships/image" Target="../media/image3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8.png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32411988" y="5638800"/>
            <a:ext cx="10963275" cy="26182639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12395200" y="5638800"/>
            <a:ext cx="19456400" cy="2651760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381000" y="5715000"/>
            <a:ext cx="11093450" cy="26122312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6477000"/>
            <a:ext cx="11353800" cy="95432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indent="-2270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3200" dirty="0" smtClean="0">
                <a:latin typeface="Times New Roman"/>
                <a:cs typeface="Times New Roman"/>
              </a:rPr>
              <a:t>● </a:t>
            </a:r>
            <a:r>
              <a:rPr lang="en-US" sz="3200" dirty="0" smtClean="0">
                <a:latin typeface="+mn-lt"/>
                <a:cs typeface="Times New Roman"/>
              </a:rPr>
              <a:t>1.4 million cases of traumatic brain injury (TBI) in the United States annually with 30% having documented gait, coordination, and balance deficits.</a:t>
            </a:r>
            <a:r>
              <a:rPr lang="en-US" sz="3200" baseline="30000" dirty="0" smtClean="0">
                <a:latin typeface="+mn-lt"/>
                <a:cs typeface="Times New Roman"/>
              </a:rPr>
              <a:t>1</a:t>
            </a:r>
            <a:endParaRPr lang="en-US" sz="3200" baseline="30000" dirty="0" smtClean="0">
              <a:latin typeface="+mj-lt"/>
              <a:cs typeface="Times New Roman"/>
            </a:endParaRPr>
          </a:p>
          <a:p>
            <a:pPr>
              <a:buClrTx/>
              <a:buFontTx/>
              <a:buNone/>
              <a:defRPr/>
            </a:pPr>
            <a:endParaRPr lang="de-DE" sz="1100" dirty="0" smtClean="0">
              <a:latin typeface="+mj-lt"/>
              <a:cs typeface="Times New Roman"/>
            </a:endParaRPr>
          </a:p>
          <a:p>
            <a:pPr>
              <a:buClrTx/>
              <a:buFontTx/>
              <a:buNone/>
              <a:defRPr/>
            </a:pPr>
            <a:r>
              <a:rPr lang="en-US" sz="3200" dirty="0" smtClean="0">
                <a:latin typeface="+mj-lt"/>
                <a:cs typeface="Times New Roman"/>
              </a:rPr>
              <a:t>● TBI is one of the leading causes of long term disability and long term medical management.</a:t>
            </a:r>
            <a:r>
              <a:rPr lang="en-US" sz="3200" baseline="30000" dirty="0" smtClean="0">
                <a:latin typeface="+mj-lt"/>
                <a:cs typeface="Times New Roman"/>
              </a:rPr>
              <a:t>2</a:t>
            </a:r>
          </a:p>
          <a:p>
            <a:pPr>
              <a:buClrTx/>
              <a:buFontTx/>
              <a:buNone/>
              <a:defRPr/>
            </a:pPr>
            <a:endParaRPr lang="de-DE" sz="1100" dirty="0" smtClean="0">
              <a:latin typeface="+mj-lt"/>
              <a:cs typeface="Times New Roman"/>
            </a:endParaRPr>
          </a:p>
          <a:p>
            <a:pPr>
              <a:buClrTx/>
              <a:buFontTx/>
              <a:buNone/>
              <a:defRPr/>
            </a:pPr>
            <a:r>
              <a:rPr lang="en-US" sz="3200" dirty="0" smtClean="0">
                <a:latin typeface="Times New Roman"/>
                <a:cs typeface="Times New Roman"/>
              </a:rPr>
              <a:t>●</a:t>
            </a:r>
            <a:r>
              <a:rPr lang="en-US" sz="3200" dirty="0" smtClean="0">
                <a:latin typeface="+mj-lt"/>
                <a:cs typeface="Times New Roman"/>
              </a:rPr>
              <a:t> Minimal literature validating PT interventions for patients with </a:t>
            </a:r>
            <a:r>
              <a:rPr lang="en-US" sz="3200" dirty="0" err="1" smtClean="0">
                <a:latin typeface="+mj-lt"/>
                <a:cs typeface="Times New Roman"/>
              </a:rPr>
              <a:t>TBIs</a:t>
            </a:r>
            <a:r>
              <a:rPr lang="en-US" sz="3200" dirty="0" smtClean="0">
                <a:latin typeface="+mj-lt"/>
                <a:cs typeface="Times New Roman"/>
              </a:rPr>
              <a:t> according to Bland et al with interventions lacking standardization and low quality outcome measures.</a:t>
            </a:r>
            <a:r>
              <a:rPr lang="en-US" sz="3200" baseline="30000" dirty="0" smtClean="0">
                <a:latin typeface="+mj-lt"/>
                <a:cs typeface="Times New Roman"/>
              </a:rPr>
              <a:t>3</a:t>
            </a:r>
            <a:endParaRPr lang="en-US" sz="3200" baseline="30000" dirty="0" smtClean="0">
              <a:cs typeface="Times New Roman"/>
            </a:endParaRPr>
          </a:p>
          <a:p>
            <a:pPr>
              <a:buClrTx/>
              <a:buFontTx/>
              <a:buNone/>
              <a:defRPr/>
            </a:pPr>
            <a:endParaRPr lang="de-DE" sz="1100" dirty="0">
              <a:cs typeface="Times New Roman"/>
            </a:endParaRPr>
          </a:p>
          <a:p>
            <a:pPr>
              <a:buClrTx/>
              <a:buFontTx/>
              <a:buNone/>
              <a:defRPr/>
            </a:pPr>
            <a:r>
              <a:rPr lang="en-US" sz="3200" dirty="0" smtClean="0">
                <a:latin typeface="Times New Roman"/>
                <a:cs typeface="Times New Roman"/>
              </a:rPr>
              <a:t>●</a:t>
            </a:r>
            <a:r>
              <a:rPr lang="en-US" sz="3200" dirty="0" smtClean="0">
                <a:cs typeface="Times New Roman"/>
              </a:rPr>
              <a:t> Balance-Based Torso-Weighting® (BBTW) is a treatment technology that determines directional impairment. Small weights are strategically placed to improve dynamic and static directional balance loss in a wearable garment called </a:t>
            </a:r>
            <a:r>
              <a:rPr lang="en-US" sz="3200" dirty="0" err="1" smtClean="0">
                <a:cs typeface="Times New Roman"/>
              </a:rPr>
              <a:t>BalanceWear</a:t>
            </a:r>
            <a:r>
              <a:rPr lang="en-US" sz="3200" dirty="0" smtClean="0">
                <a:cs typeface="Times New Roman"/>
              </a:rPr>
              <a:t>.</a:t>
            </a:r>
            <a:endParaRPr lang="de-DE" sz="1100" baseline="30000" dirty="0" smtClean="0"/>
          </a:p>
          <a:p>
            <a:pPr>
              <a:buClrTx/>
              <a:buFontTx/>
              <a:buNone/>
              <a:defRPr/>
            </a:pPr>
            <a:endParaRPr lang="de-DE" sz="1100" dirty="0" smtClean="0"/>
          </a:p>
          <a:p>
            <a:pPr>
              <a:buClrTx/>
              <a:defRPr/>
            </a:pPr>
            <a:r>
              <a:rPr lang="en-US" sz="3200" dirty="0" smtClean="0">
                <a:latin typeface="Times New Roman"/>
                <a:cs typeface="Times New Roman"/>
              </a:rPr>
              <a:t>● </a:t>
            </a:r>
            <a:r>
              <a:rPr lang="en-US" sz="3200" dirty="0" smtClean="0"/>
              <a:t>The purpose of this case report was to explore the effectiveness of BBTW in changing impairments and activity limitations of a pediatric patient with ataxia due to chronic TBI. </a:t>
            </a:r>
          </a:p>
          <a:p>
            <a:pPr>
              <a:buClrTx/>
              <a:buFontTx/>
              <a:buNone/>
              <a:defRPr/>
            </a:pPr>
            <a:endParaRPr lang="en-US" sz="3200" dirty="0" smtClean="0"/>
          </a:p>
          <a:p>
            <a:pPr>
              <a:buClrTx/>
              <a:buFontTx/>
              <a:buNone/>
              <a:defRPr/>
            </a:pPr>
            <a:endParaRPr lang="en-US" sz="2600" dirty="0" smtClean="0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09600" y="17373600"/>
            <a:ext cx="10896600" cy="111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375"/>
              </a:spcBef>
              <a:buClrTx/>
              <a:buFontTx/>
              <a:buNone/>
            </a:pPr>
            <a:r>
              <a:rPr lang="en-US" sz="6600" b="1" dirty="0" smtClean="0">
                <a:solidFill>
                  <a:srgbClr val="000000"/>
                </a:solidFill>
              </a:rPr>
              <a:t>Case Description</a:t>
            </a:r>
            <a:endParaRPr lang="en-US" sz="6600" b="1" dirty="0">
              <a:solidFill>
                <a:srgbClr val="000000"/>
              </a:solidFill>
            </a:endParaRPr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485775" y="533400"/>
            <a:ext cx="42900600" cy="4979988"/>
          </a:xfrm>
          <a:prstGeom prst="roundRect">
            <a:avLst>
              <a:gd name="adj" fmla="val 10870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1095375" y="990600"/>
            <a:ext cx="41643300" cy="431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Balance-Based Torso-Weighting For Enhancing Functional Mobility In A Child With Ataxia From Traumatic Brain Injury: A Case Report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en-US" sz="5400" dirty="0" smtClean="0">
                <a:solidFill>
                  <a:srgbClr val="000000"/>
                </a:solidFill>
              </a:rPr>
              <a:t>Jaclyn Fridolfsson, Cynthia Gibson-Horn*,</a:t>
            </a:r>
            <a:r>
              <a:rPr lang="en-US" sz="5400" baseline="30000" dirty="0" smtClean="0">
                <a:solidFill>
                  <a:srgbClr val="000000"/>
                </a:solidFill>
              </a:rPr>
              <a:t> </a:t>
            </a:r>
            <a:r>
              <a:rPr lang="en-US" sz="5400" dirty="0" smtClean="0">
                <a:solidFill>
                  <a:srgbClr val="000000"/>
                </a:solidFill>
              </a:rPr>
              <a:t>Gail L. Widener </a:t>
            </a:r>
            <a:endParaRPr lang="en-US" sz="4800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en-US" sz="4800" i="1" dirty="0" smtClean="0">
                <a:solidFill>
                  <a:srgbClr val="000000"/>
                </a:solidFill>
              </a:rPr>
              <a:t>Physical Therapy Department Samuel Merritt University, Centre of </a:t>
            </a:r>
            <a:r>
              <a:rPr lang="en-US" sz="4800" i="1" dirty="0" err="1" smtClean="0">
                <a:solidFill>
                  <a:srgbClr val="000000"/>
                </a:solidFill>
              </a:rPr>
              <a:t>Neuro</a:t>
            </a:r>
            <a:r>
              <a:rPr lang="en-US" sz="4800" i="1" dirty="0" smtClean="0">
                <a:solidFill>
                  <a:srgbClr val="000000"/>
                </a:solidFill>
              </a:rPr>
              <a:t> Skills </a:t>
            </a:r>
            <a:endParaRPr lang="en-US" sz="4800" i="1" dirty="0">
              <a:solidFill>
                <a:srgbClr val="000000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2496800" y="6858000"/>
            <a:ext cx="19127787" cy="1120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00" tIns="30600" rIns="61200" bIns="306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US" sz="3600" dirty="0" smtClean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en-US" sz="3600" dirty="0">
                <a:solidFill>
                  <a:srgbClr val="000000"/>
                </a:solidFill>
              </a:rPr>
              <a:t>	 					</a:t>
            </a:r>
            <a:r>
              <a:rPr lang="en-US" sz="3600" dirty="0" smtClean="0">
                <a:solidFill>
                  <a:srgbClr val="000000"/>
                </a:solidFill>
              </a:rPr>
              <a:t>		</a:t>
            </a:r>
            <a:endParaRPr lang="en-US" sz="3600" dirty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z="3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3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3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3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3600" dirty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z="3600" i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  </a:t>
            </a:r>
          </a:p>
          <a:p>
            <a:pPr eaLnBrk="1" hangingPunct="1"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 </a:t>
            </a:r>
          </a:p>
          <a:p>
            <a:pPr eaLnBrk="1" hangingPunct="1">
              <a:buClr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838200" y="5562600"/>
            <a:ext cx="10515600" cy="111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375"/>
              </a:spcBef>
              <a:buClrTx/>
              <a:buFontTx/>
              <a:buNone/>
            </a:pPr>
            <a:r>
              <a:rPr lang="en-US" sz="6600" b="1" dirty="0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32613600" y="26136600"/>
            <a:ext cx="10614025" cy="5045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de-DE" sz="2000" dirty="0" smtClean="0">
                <a:solidFill>
                  <a:srgbClr val="000000"/>
                </a:solidFill>
              </a:rPr>
              <a:t>*Cynthia Gibson-Horn  has part ownership of Motion Therapeutics which manufactures and sells BBTW garments.</a:t>
            </a: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en-US" sz="8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  <a:defRPr/>
            </a:pPr>
            <a:r>
              <a:rPr lang="en-US" sz="3200" b="1" dirty="0" smtClean="0">
                <a:solidFill>
                  <a:srgbClr val="000000"/>
                </a:solidFill>
              </a:rPr>
              <a:t>References</a:t>
            </a:r>
          </a:p>
          <a:p>
            <a:pPr marL="514350" indent="-514350" eaLnBrk="1" hangingPunct="1">
              <a:lnSpc>
                <a:spcPct val="80000"/>
              </a:lnSpc>
              <a:spcBef>
                <a:spcPts val="650"/>
              </a:spcBef>
              <a:buFont typeface="Times New Roman" pitchFamily="18" charset="0"/>
              <a:buAutoNum type="arabicPeriod"/>
              <a:defRPr/>
            </a:pPr>
            <a:r>
              <a:rPr lang="de-DE" sz="2600" dirty="0" smtClean="0">
                <a:solidFill>
                  <a:srgbClr val="000000"/>
                </a:solidFill>
              </a:rPr>
              <a:t>Gibson-Horn, C. (2008). Balance-Based Torso Weighting in a person with ataxia and multiple sclerosis: A case report. </a:t>
            </a:r>
            <a:r>
              <a:rPr lang="de-DE" sz="2600" i="1" dirty="0" smtClean="0">
                <a:solidFill>
                  <a:srgbClr val="000000"/>
                </a:solidFill>
              </a:rPr>
              <a:t>Journal of Neurologic Physical Therapy</a:t>
            </a:r>
            <a:r>
              <a:rPr lang="de-DE" sz="2600" dirty="0" smtClean="0">
                <a:solidFill>
                  <a:srgbClr val="000000"/>
                </a:solidFill>
              </a:rPr>
              <a:t>, 32: 139-146</a:t>
            </a:r>
          </a:p>
          <a:p>
            <a:pPr marL="514350" indent="-514350" eaLnBrk="1" hangingPunct="1">
              <a:lnSpc>
                <a:spcPct val="80000"/>
              </a:lnSpc>
              <a:spcBef>
                <a:spcPts val="650"/>
              </a:spcBef>
              <a:buFont typeface="Times New Roman" pitchFamily="18" charset="0"/>
              <a:buAutoNum type="arabicPeriod"/>
              <a:defRPr/>
            </a:pPr>
            <a:r>
              <a:rPr lang="de-DE" sz="2600" dirty="0" smtClean="0">
                <a:solidFill>
                  <a:srgbClr val="000000"/>
                </a:solidFill>
              </a:rPr>
              <a:t>Widener, G.L., Allen, D.D., and Gibson-Horn, C. (2009). Balanced-Based Torso-Weighting may enhance balance in persons with multiple sclerosis: Preliminary evidence. </a:t>
            </a:r>
            <a:r>
              <a:rPr lang="de-DE" sz="2600" i="1" dirty="0" smtClean="0">
                <a:solidFill>
                  <a:srgbClr val="000000"/>
                </a:solidFill>
              </a:rPr>
              <a:t>Arch Phys Med Rehabil</a:t>
            </a:r>
            <a:r>
              <a:rPr lang="de-DE" sz="2600" dirty="0" smtClean="0">
                <a:solidFill>
                  <a:srgbClr val="000000"/>
                </a:solidFill>
              </a:rPr>
              <a:t>, 90: 602-609</a:t>
            </a:r>
          </a:p>
          <a:p>
            <a:pPr marL="514350" indent="-514350" eaLnBrk="1" hangingPunct="1">
              <a:lnSpc>
                <a:spcPct val="80000"/>
              </a:lnSpc>
              <a:spcBef>
                <a:spcPts val="650"/>
              </a:spcBef>
              <a:buFont typeface="Times New Roman" pitchFamily="18" charset="0"/>
              <a:buAutoNum type="arabicPeriod"/>
              <a:defRPr/>
            </a:pPr>
            <a:r>
              <a:rPr lang="de-DE" sz="2600" dirty="0" smtClean="0">
                <a:solidFill>
                  <a:srgbClr val="000000"/>
                </a:solidFill>
              </a:rPr>
              <a:t>Widener, G.L., Allen, D.D., and Gibson-Horn, C. (2009). Randomized clinical trial of Balance-Based Torso Weighting for improving upright mobility in people with multiple sclerosis. </a:t>
            </a:r>
            <a:r>
              <a:rPr lang="de-DE" sz="2600" i="1" dirty="0" smtClean="0">
                <a:solidFill>
                  <a:srgbClr val="000000"/>
                </a:solidFill>
              </a:rPr>
              <a:t>Neurorehabil Neural Repair</a:t>
            </a:r>
            <a:r>
              <a:rPr lang="de-DE" sz="2600" dirty="0" smtClean="0">
                <a:solidFill>
                  <a:srgbClr val="000000"/>
                </a:solidFill>
              </a:rPr>
              <a:t>, 23: 784-791</a:t>
            </a:r>
          </a:p>
          <a:p>
            <a:pPr marL="514350" indent="-514350" eaLnBrk="1" hangingPunct="1">
              <a:lnSpc>
                <a:spcPct val="80000"/>
              </a:lnSpc>
              <a:spcBef>
                <a:spcPts val="650"/>
              </a:spcBef>
              <a:buFont typeface="Times New Roman" pitchFamily="18" charset="0"/>
              <a:buAutoNum type="arabicPeriod"/>
              <a:defRPr/>
            </a:pPr>
            <a:endParaRPr lang="de-DE" sz="2600" dirty="0" smtClean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Bef>
                <a:spcPts val="650"/>
              </a:spcBef>
              <a:buFont typeface="Times New Roman" pitchFamily="18" charset="0"/>
              <a:buAutoNum type="arabicPeriod"/>
              <a:defRPr/>
            </a:pPr>
            <a:endParaRPr lang="en-US" sz="26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ClrTx/>
              <a:buFontTx/>
              <a:buNone/>
              <a:defRPr/>
            </a:pPr>
            <a:endParaRPr lang="en-US" sz="2600" dirty="0" smtClean="0">
              <a:solidFill>
                <a:srgbClr val="000000"/>
              </a:solidFill>
            </a:endParaRPr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12344400" y="12224823"/>
            <a:ext cx="19354800" cy="111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375"/>
              </a:spcBef>
              <a:buClrTx/>
              <a:buFontTx/>
              <a:buNone/>
            </a:pPr>
            <a:r>
              <a:rPr lang="en-US" sz="6600" b="1" dirty="0" smtClean="0">
                <a:solidFill>
                  <a:srgbClr val="000000"/>
                </a:solidFill>
              </a:rPr>
              <a:t>Outcomes</a:t>
            </a:r>
            <a:endParaRPr lang="en-US" sz="6600" b="1" dirty="0">
              <a:solidFill>
                <a:srgbClr val="000000"/>
              </a:solidFill>
            </a:endParaRPr>
          </a:p>
        </p:txBody>
      </p:sp>
      <p:sp>
        <p:nvSpPr>
          <p:cNvPr id="2064" name="Text Box 17"/>
          <p:cNvSpPr txBox="1">
            <a:spLocks noChangeArrowheads="1"/>
          </p:cNvSpPr>
          <p:nvPr/>
        </p:nvSpPr>
        <p:spPr bwMode="auto">
          <a:xfrm>
            <a:off x="381000" y="18364200"/>
            <a:ext cx="11277600" cy="1945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</a:rPr>
              <a:t>●</a:t>
            </a:r>
            <a:r>
              <a:rPr lang="en-US" sz="3200" dirty="0" smtClean="0">
                <a:solidFill>
                  <a:srgbClr val="000000"/>
                </a:solidFill>
              </a:rPr>
              <a:t> 19 </a:t>
            </a:r>
            <a:r>
              <a:rPr lang="en-US" sz="3200" dirty="0" err="1" smtClean="0">
                <a:solidFill>
                  <a:srgbClr val="000000"/>
                </a:solidFill>
              </a:rPr>
              <a:t>y/o</a:t>
            </a:r>
            <a:r>
              <a:rPr lang="en-US" sz="3200" dirty="0" smtClean="0">
                <a:solidFill>
                  <a:srgbClr val="000000"/>
                </a:solidFill>
              </a:rPr>
              <a:t> male (LG) in motor vehicle accident June 2011 with resultant TBI, diffuse axonal injury, and multiple fractures</a:t>
            </a:r>
            <a:endParaRPr lang="de-DE" sz="2400" dirty="0" smtClean="0">
              <a:solidFill>
                <a:srgbClr val="000000"/>
              </a:solidFill>
            </a:endParaRPr>
          </a:p>
          <a:p>
            <a:pPr eaLnBrk="1" hangingPunct="1">
              <a:buClrTx/>
              <a:buFont typeface="Arial" pitchFamily="34" charset="0"/>
              <a:buChar char="●"/>
            </a:pPr>
            <a:r>
              <a:rPr lang="de-DE" sz="3200" dirty="0" smtClean="0">
                <a:solidFill>
                  <a:srgbClr val="000000"/>
                </a:solidFill>
              </a:rPr>
              <a:t> Physical Therapy History:</a:t>
            </a:r>
          </a:p>
          <a:p>
            <a:pPr eaLnBrk="1" hangingPunct="1">
              <a:buClrTx/>
            </a:pPr>
            <a:r>
              <a:rPr lang="de-DE" sz="2400" dirty="0" smtClean="0">
                <a:solidFill>
                  <a:srgbClr val="000000"/>
                </a:solidFill>
              </a:rPr>
              <a:t>    </a:t>
            </a:r>
            <a:r>
              <a:rPr lang="de-DE" sz="2400" b="1" dirty="0" smtClean="0">
                <a:solidFill>
                  <a:srgbClr val="FF0000"/>
                </a:solidFill>
              </a:rPr>
              <a:t>Acute care                 </a:t>
            </a:r>
            <a:r>
              <a:rPr lang="de-DE" sz="2400" b="1" dirty="0" smtClean="0">
                <a:solidFill>
                  <a:srgbClr val="00B0F0"/>
                </a:solidFill>
              </a:rPr>
              <a:t>Sub-acute rehab</a:t>
            </a:r>
          </a:p>
          <a:p>
            <a:pPr eaLnBrk="1" hangingPunct="1">
              <a:buClrTx/>
            </a:pPr>
            <a:endParaRPr lang="de-DE" sz="2400" dirty="0" smtClean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sz="2400" dirty="0" smtClean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sz="2400" dirty="0" smtClean="0">
                <a:solidFill>
                  <a:srgbClr val="000000"/>
                </a:solidFill>
              </a:rPr>
              <a:t>                     </a:t>
            </a:r>
            <a:r>
              <a:rPr lang="de-DE" sz="2400" b="1" dirty="0" smtClean="0">
                <a:solidFill>
                  <a:srgbClr val="FFC000"/>
                </a:solidFill>
              </a:rPr>
              <a:t>Acute rehab                 </a:t>
            </a:r>
            <a:r>
              <a:rPr lang="de-DE" sz="2400" b="1" dirty="0" smtClean="0">
                <a:solidFill>
                  <a:srgbClr val="7030A0"/>
                </a:solidFill>
              </a:rPr>
              <a:t>Outpatient </a:t>
            </a:r>
          </a:p>
          <a:p>
            <a:pPr eaLnBrk="1" hangingPunct="1">
              <a:buClrTx/>
            </a:pPr>
            <a:r>
              <a:rPr lang="de-DE" sz="2400" b="1" dirty="0" smtClean="0">
                <a:solidFill>
                  <a:srgbClr val="000000"/>
                </a:solidFill>
              </a:rPr>
              <a:t>        Year 1                         Year 2 </a:t>
            </a:r>
          </a:p>
          <a:p>
            <a:pPr eaLnBrk="1" hangingPunct="1">
              <a:buClrTx/>
              <a:buFont typeface="Arial" pitchFamily="34" charset="0"/>
              <a:buChar char="•"/>
            </a:pPr>
            <a:r>
              <a:rPr lang="de-DE" sz="3200" dirty="0" smtClean="0">
                <a:solidFill>
                  <a:srgbClr val="000000"/>
                </a:solidFill>
              </a:rPr>
              <a:t> This case report occurred in the outpatient setting with sessions 1-2x/week for 10 weeks.</a:t>
            </a:r>
          </a:p>
          <a:p>
            <a:pPr eaLnBrk="1" hangingPunct="1">
              <a:buClrTx/>
              <a:buFont typeface="Arial" pitchFamily="34" charset="0"/>
              <a:buChar char="●"/>
            </a:pPr>
            <a:r>
              <a:rPr lang="de-DE" sz="3200" dirty="0" smtClean="0">
                <a:solidFill>
                  <a:srgbClr val="000000"/>
                </a:solidFill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</a:rPr>
              <a:t>LG‘s</a:t>
            </a:r>
            <a:r>
              <a:rPr lang="de-DE" sz="3200" dirty="0" smtClean="0">
                <a:solidFill>
                  <a:srgbClr val="000000"/>
                </a:solidFill>
              </a:rPr>
              <a:t> main functional impairments:</a:t>
            </a:r>
          </a:p>
          <a:p>
            <a:pPr lvl="1" eaLnBrk="1" hangingPunct="1">
              <a:buClrTx/>
            </a:pPr>
            <a:r>
              <a:rPr lang="de-DE" sz="3200" dirty="0" smtClean="0">
                <a:solidFill>
                  <a:srgbClr val="000000"/>
                </a:solidFill>
              </a:rPr>
              <a:t>1. Postural alignment in both sitting and standing</a:t>
            </a:r>
          </a:p>
          <a:p>
            <a:pPr lvl="1" eaLnBrk="1" hangingPunct="1">
              <a:buClrTx/>
            </a:pPr>
            <a:r>
              <a:rPr lang="de-DE" sz="3200" dirty="0" smtClean="0">
                <a:solidFill>
                  <a:srgbClr val="000000"/>
                </a:solidFill>
              </a:rPr>
              <a:t>2. Gait mechanics and gait speed</a:t>
            </a:r>
          </a:p>
          <a:p>
            <a:pPr lvl="1" eaLnBrk="1" hangingPunct="1">
              <a:buClrTx/>
            </a:pPr>
            <a:r>
              <a:rPr lang="de-DE" sz="3200" dirty="0" smtClean="0">
                <a:solidFill>
                  <a:srgbClr val="000000"/>
                </a:solidFill>
              </a:rPr>
              <a:t>3. </a:t>
            </a:r>
            <a:r>
              <a:rPr lang="de-DE" sz="3200" dirty="0" err="1" smtClean="0">
                <a:solidFill>
                  <a:srgbClr val="000000"/>
                </a:solidFill>
              </a:rPr>
              <a:t>Static</a:t>
            </a:r>
            <a:r>
              <a:rPr lang="de-DE" sz="3200" dirty="0" smtClean="0">
                <a:solidFill>
                  <a:srgbClr val="000000"/>
                </a:solidFill>
              </a:rPr>
              <a:t> and </a:t>
            </a:r>
            <a:r>
              <a:rPr lang="de-DE" sz="3200" dirty="0" err="1" smtClean="0">
                <a:solidFill>
                  <a:srgbClr val="000000"/>
                </a:solidFill>
              </a:rPr>
              <a:t>dynamic</a:t>
            </a:r>
            <a:r>
              <a:rPr lang="de-DE" sz="3200" dirty="0" smtClean="0">
                <a:solidFill>
                  <a:srgbClr val="000000"/>
                </a:solidFill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</a:rPr>
              <a:t>standing</a:t>
            </a:r>
            <a:r>
              <a:rPr lang="de-DE" sz="3200" dirty="0" smtClean="0">
                <a:solidFill>
                  <a:srgbClr val="000000"/>
                </a:solidFill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</a:rPr>
              <a:t>balance</a:t>
            </a:r>
            <a:endParaRPr lang="de-DE" sz="3200" dirty="0" smtClean="0">
              <a:solidFill>
                <a:srgbClr val="000000"/>
              </a:solidFill>
            </a:endParaRPr>
          </a:p>
          <a:p>
            <a:pPr lvl="1" eaLnBrk="1" hangingPunct="1">
              <a:buClrTx/>
            </a:pPr>
            <a:r>
              <a:rPr lang="de-DE" sz="3200" dirty="0" smtClean="0">
                <a:solidFill>
                  <a:srgbClr val="000000"/>
                </a:solidFill>
              </a:rPr>
              <a:t>4. Coordination of UE and LE </a:t>
            </a:r>
            <a:r>
              <a:rPr lang="de-DE" sz="3200" dirty="0" err="1" smtClean="0">
                <a:solidFill>
                  <a:srgbClr val="000000"/>
                </a:solidFill>
              </a:rPr>
              <a:t>movements</a:t>
            </a:r>
            <a:endParaRPr lang="de-DE" sz="3200" dirty="0" smtClean="0">
              <a:solidFill>
                <a:srgbClr val="000000"/>
              </a:solidFill>
            </a:endParaRPr>
          </a:p>
          <a:p>
            <a:pPr eaLnBrk="1" hangingPunct="1">
              <a:buClrTx/>
              <a:buFont typeface="Arial" pitchFamily="34" charset="0"/>
              <a:buChar char="●"/>
            </a:pPr>
            <a:r>
              <a:rPr lang="de-DE" sz="3200" dirty="0" smtClean="0">
                <a:solidFill>
                  <a:srgbClr val="000000"/>
                </a:solidFill>
              </a:rPr>
              <a:t> LG had difficulty self-assessing functional change during the therapy process. The following outcome measures were utilized at regular intervals to </a:t>
            </a:r>
            <a:r>
              <a:rPr lang="de-DE" sz="3200" dirty="0" err="1" smtClean="0">
                <a:solidFill>
                  <a:srgbClr val="000000"/>
                </a:solidFill>
              </a:rPr>
              <a:t>objectively</a:t>
            </a:r>
            <a:r>
              <a:rPr lang="de-DE" sz="3200" dirty="0" smtClean="0">
                <a:solidFill>
                  <a:srgbClr val="000000"/>
                </a:solidFill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</a:rPr>
              <a:t>assess</a:t>
            </a:r>
            <a:r>
              <a:rPr lang="de-DE" sz="3200" dirty="0" smtClean="0">
                <a:solidFill>
                  <a:srgbClr val="000000"/>
                </a:solidFill>
              </a:rPr>
              <a:t> functional improvement.</a:t>
            </a:r>
          </a:p>
          <a:p>
            <a:pPr eaLnBrk="1" hangingPunct="1">
              <a:buClrTx/>
              <a:buFontTx/>
              <a:buNone/>
            </a:pPr>
            <a:endParaRPr lang="en-US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ClrTx/>
            </a:pPr>
            <a:endParaRPr lang="en-US" sz="1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ClrTx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cs typeface="Times New Roman" pitchFamily="18" charset="0"/>
              </a:rPr>
              <a:t> Video recordings and pictures were also utilized to show LG visually the changes in his gait quality and posture</a:t>
            </a:r>
          </a:p>
          <a:p>
            <a:pPr eaLnBrk="1" hangingPunct="1">
              <a:buClrTx/>
              <a:buFontTx/>
              <a:buNone/>
            </a:pPr>
            <a:endParaRPr lang="en-US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148" name="Text Box 6"/>
          <p:cNvSpPr txBox="1">
            <a:spLocks noChangeArrowheads="1"/>
          </p:cNvSpPr>
          <p:nvPr/>
        </p:nvSpPr>
        <p:spPr bwMode="auto">
          <a:xfrm>
            <a:off x="32689800" y="23241000"/>
            <a:ext cx="10569575" cy="111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375"/>
              </a:spcBef>
              <a:buClrTx/>
              <a:buFontTx/>
              <a:buNone/>
            </a:pPr>
            <a:r>
              <a:rPr lang="en-US" sz="6600" b="1" dirty="0">
                <a:solidFill>
                  <a:srgbClr val="000000"/>
                </a:solidFill>
              </a:rPr>
              <a:t>Conclusion</a:t>
            </a:r>
          </a:p>
        </p:txBody>
      </p:sp>
      <p:sp>
        <p:nvSpPr>
          <p:cNvPr id="2149" name="TextBox 3"/>
          <p:cNvSpPr txBox="1">
            <a:spLocks noChangeArrowheads="1"/>
          </p:cNvSpPr>
          <p:nvPr/>
        </p:nvSpPr>
        <p:spPr bwMode="auto">
          <a:xfrm>
            <a:off x="2162175" y="15240000"/>
            <a:ext cx="27146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Figure 1. BBTW</a:t>
            </a:r>
            <a:r>
              <a:rPr lang="en-US" sz="3200" baseline="30000" dirty="0" smtClean="0">
                <a:solidFill>
                  <a:schemeClr val="tx1"/>
                </a:solidFill>
              </a:rPr>
              <a:t>TM</a:t>
            </a:r>
            <a:r>
              <a:rPr lang="en-US" sz="3200" dirty="0" smtClean="0">
                <a:solidFill>
                  <a:schemeClr val="tx1"/>
                </a:solidFill>
              </a:rPr>
              <a:t> Garment and Weights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150" name="Picture 104" descr="C:\Users\Diane Allen\Downloads\PRIMARY-SMU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03525"/>
            <a:ext cx="51657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C:\Users\Thomas\Downloads\photo.JPG"/>
          <p:cNvPicPr>
            <a:picLocks noChangeAspect="1" noChangeArrowheads="1"/>
          </p:cNvPicPr>
          <p:nvPr/>
        </p:nvPicPr>
        <p:blipFill>
          <a:blip r:embed="rId5" cstate="print"/>
          <a:srcRect t="2438" b="3949"/>
          <a:stretch>
            <a:fillRect/>
          </a:stretch>
        </p:blipFill>
        <p:spPr bwMode="auto">
          <a:xfrm>
            <a:off x="6400800" y="14935201"/>
            <a:ext cx="21283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32766001" y="18653875"/>
            <a:ext cx="10363200" cy="46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1200" tIns="30600" rIns="61200" bIns="306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	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947600" y="2286000"/>
            <a:ext cx="4191000" cy="2870548"/>
          </a:xfrm>
          <a:prstGeom prst="rect">
            <a:avLst/>
          </a:prstGeom>
        </p:spPr>
      </p:pic>
      <p:sp>
        <p:nvSpPr>
          <p:cNvPr id="39" name="Content Placeholder 3"/>
          <p:cNvSpPr txBox="1">
            <a:spLocks/>
          </p:cNvSpPr>
          <p:nvPr/>
        </p:nvSpPr>
        <p:spPr>
          <a:xfrm>
            <a:off x="1066800" y="26974800"/>
            <a:ext cx="6781800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Functional Measures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19,20,21,22,23</a:t>
            </a:r>
          </a:p>
          <a:p>
            <a:pPr marL="579438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Berg Balance Scale *</a:t>
            </a:r>
          </a:p>
          <a:p>
            <a:pPr marL="579438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 Foot Walk Test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* </a:t>
            </a:r>
          </a:p>
          <a:p>
            <a:pPr marL="579438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Minute Walk Test</a:t>
            </a:r>
          </a:p>
          <a:p>
            <a:pPr marL="579438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Timed Up and Go (TUG) *</a:t>
            </a:r>
          </a:p>
          <a:p>
            <a:pPr marL="579438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Romberg *</a:t>
            </a:r>
          </a:p>
          <a:p>
            <a:pPr marL="579438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Rapid Alternating Movement Tests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6553200" y="26974800"/>
            <a:ext cx="4953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Self-report measures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24,25</a:t>
            </a:r>
          </a:p>
          <a:p>
            <a:pPr marL="579438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ABC Scale</a:t>
            </a:r>
          </a:p>
          <a:p>
            <a:pPr marL="579438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Modified Falls Efficacy Scale</a:t>
            </a:r>
          </a:p>
          <a:p>
            <a:pPr marL="579438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9438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81600" y="30099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* </a:t>
            </a:r>
            <a:r>
              <a:rPr lang="en-US" sz="2800" dirty="0" smtClean="0">
                <a:solidFill>
                  <a:schemeClr val="tx1"/>
                </a:solidFill>
              </a:rPr>
              <a:t>Used in previous BBTW research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1869400" y="8804970"/>
            <a:ext cx="9220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LG initially sized and fit with BBTW device and given instructions on a wear schedule for home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Each session followed outline listed to left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When time was available at end of session, performed general strengthening and balance training as done for previous 6 months of PT prior to initiation of BBTW.</a:t>
            </a:r>
            <a:endParaRPr lang="en-US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17678400" y="556260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0000"/>
                </a:solidFill>
              </a:rPr>
              <a:t>Interventions</a:t>
            </a:r>
          </a:p>
        </p:txBody>
      </p:sp>
      <p:graphicFrame>
        <p:nvGraphicFramePr>
          <p:cNvPr id="140" name="Diagram 139"/>
          <p:cNvGraphicFramePr/>
          <p:nvPr/>
        </p:nvGraphicFramePr>
        <p:xfrm>
          <a:off x="13258800" y="7061776"/>
          <a:ext cx="7543800" cy="535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1" name="TextBox 140"/>
          <p:cNvSpPr txBox="1"/>
          <p:nvPr/>
        </p:nvSpPr>
        <p:spPr>
          <a:xfrm>
            <a:off x="12725400" y="6172200"/>
            <a:ext cx="510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Therapy Session Outline</a:t>
            </a:r>
            <a:endParaRPr lang="en-US" sz="3200" b="1" dirty="0">
              <a:solidFill>
                <a:srgbClr val="000000"/>
              </a:solidFill>
            </a:endParaRPr>
          </a:p>
        </p:txBody>
      </p:sp>
      <p:cxnSp>
        <p:nvCxnSpPr>
          <p:cNvPr id="143" name="Curved Connector 142"/>
          <p:cNvCxnSpPr/>
          <p:nvPr/>
        </p:nvCxnSpPr>
        <p:spPr>
          <a:xfrm>
            <a:off x="13487400" y="6833176"/>
            <a:ext cx="1371600" cy="1143000"/>
          </a:xfrm>
          <a:prstGeom prst="curvedConnector3">
            <a:avLst>
              <a:gd name="adj1" fmla="val 24748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/>
          <a:srcRect l="8025" t="7047" r="5732"/>
          <a:stretch>
            <a:fillRect/>
          </a:stretch>
        </p:blipFill>
        <p:spPr>
          <a:xfrm>
            <a:off x="12725399" y="14401047"/>
            <a:ext cx="3020693" cy="327660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/>
          <a:srcRect b="4377"/>
          <a:stretch>
            <a:fillRect/>
          </a:stretch>
        </p:blipFill>
        <p:spPr>
          <a:xfrm>
            <a:off x="15849600" y="14248647"/>
            <a:ext cx="2986491" cy="3429000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15804611" y="18134847"/>
            <a:ext cx="2743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After 2 weeks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2985211" y="17906247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Initial evaluation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8973800" y="14020046"/>
            <a:ext cx="2667000" cy="3884421"/>
          </a:xfrm>
          <a:prstGeom prst="rect">
            <a:avLst/>
          </a:prstGeom>
        </p:spPr>
      </p:pic>
      <p:sp>
        <p:nvSpPr>
          <p:cNvPr id="151" name="TextBox 150"/>
          <p:cNvSpPr txBox="1"/>
          <p:nvPr/>
        </p:nvSpPr>
        <p:spPr>
          <a:xfrm>
            <a:off x="18928811" y="18134847"/>
            <a:ext cx="2788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After 7 weeks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5316200" y="13410446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Sitting Posture </a:t>
            </a:r>
            <a:endParaRPr lang="en-US" sz="4000" b="1" dirty="0">
              <a:solidFill>
                <a:srgbClr val="000000"/>
              </a:solidFill>
            </a:endParaRP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15" cstate="print"/>
          <a:srcRect t="4017" b="4017"/>
          <a:stretch>
            <a:fillRect/>
          </a:stretch>
        </p:blipFill>
        <p:spPr>
          <a:xfrm>
            <a:off x="23088600" y="13629383"/>
            <a:ext cx="2292523" cy="4680158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16" cstate="print"/>
          <a:srcRect r="26000"/>
          <a:stretch>
            <a:fillRect/>
          </a:stretch>
        </p:blipFill>
        <p:spPr>
          <a:xfrm>
            <a:off x="25767536" y="13646316"/>
            <a:ext cx="2528064" cy="4555066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8727400" y="13629382"/>
            <a:ext cx="1760493" cy="4705091"/>
          </a:xfrm>
          <a:prstGeom prst="rect">
            <a:avLst/>
          </a:prstGeom>
        </p:spPr>
      </p:pic>
      <p:sp>
        <p:nvSpPr>
          <p:cNvPr id="162" name="TextBox 161"/>
          <p:cNvSpPr txBox="1"/>
          <p:nvPr/>
        </p:nvSpPr>
        <p:spPr>
          <a:xfrm>
            <a:off x="25450800" y="18506182"/>
            <a:ext cx="2743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After 3 weeks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2631400" y="18277582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Initial evaluation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8575000" y="18506182"/>
            <a:ext cx="2788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After 7 weeks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5222200" y="12800846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Standing Posture </a:t>
            </a:r>
            <a:endParaRPr lang="en-US" sz="4000" b="1" dirty="0">
              <a:solidFill>
                <a:srgbClr val="000000"/>
              </a:solidFill>
            </a:endParaRPr>
          </a:p>
        </p:txBody>
      </p:sp>
      <p:graphicFrame>
        <p:nvGraphicFramePr>
          <p:cNvPr id="166" name="Chart 165"/>
          <p:cNvGraphicFramePr/>
          <p:nvPr/>
        </p:nvGraphicFramePr>
        <p:xfrm>
          <a:off x="13411200" y="19812000"/>
          <a:ext cx="9448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67" name="TextBox 166"/>
          <p:cNvSpPr txBox="1"/>
          <p:nvPr/>
        </p:nvSpPr>
        <p:spPr>
          <a:xfrm>
            <a:off x="13868400" y="19318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TUG and 25 ft Walk Test Graph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2420600" y="224129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seconds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169" name="Chart 168"/>
          <p:cNvGraphicFramePr/>
          <p:nvPr/>
        </p:nvGraphicFramePr>
        <p:xfrm>
          <a:off x="19735800" y="19050000"/>
          <a:ext cx="13944600" cy="830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70" name="TextBox 169"/>
          <p:cNvSpPr txBox="1"/>
          <p:nvPr/>
        </p:nvSpPr>
        <p:spPr>
          <a:xfrm>
            <a:off x="24384000" y="19241869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6 Minute Walk Test</a:t>
            </a:r>
            <a:endParaRPr lang="en-US" sz="3600" b="1" dirty="0">
              <a:solidFill>
                <a:srgbClr val="000000"/>
              </a:solidFill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 rot="5400000">
            <a:off x="27397338" y="23959873"/>
            <a:ext cx="357293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28117800" y="209550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Start of BBTW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174" name="Chart 173"/>
          <p:cNvGraphicFramePr/>
          <p:nvPr/>
        </p:nvGraphicFramePr>
        <p:xfrm>
          <a:off x="12801600" y="27051000"/>
          <a:ext cx="7802562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pic>
        <p:nvPicPr>
          <p:cNvPr id="175" name="Picture 174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0993100" y="27051000"/>
            <a:ext cx="1759653" cy="4292947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8765500" y="26974800"/>
            <a:ext cx="2552700" cy="4269170"/>
          </a:xfrm>
          <a:prstGeom prst="rect">
            <a:avLst/>
          </a:prstGeom>
        </p:spPr>
      </p:pic>
      <p:sp>
        <p:nvSpPr>
          <p:cNvPr id="177" name="Text Box 11"/>
          <p:cNvSpPr txBox="1">
            <a:spLocks noChangeArrowheads="1"/>
          </p:cNvSpPr>
          <p:nvPr/>
        </p:nvSpPr>
        <p:spPr bwMode="auto">
          <a:xfrm>
            <a:off x="14782800" y="27584400"/>
            <a:ext cx="5867400" cy="46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1200" tIns="30600" rIns="61200" bIns="306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	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2631400" y="26898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Gait Mechanics Changes 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3736300" y="28041600"/>
            <a:ext cx="48768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Increased foot clearance during swing phase 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Improved trunk alignment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Beginning arm swing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Decreased lateral deviation in stepping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Consistent heel strike</a:t>
            </a:r>
          </a:p>
          <a:p>
            <a:pPr>
              <a:buFont typeface="Arial"/>
              <a:buChar char="•"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12877800" y="262890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Romberg Eyes Closed Graph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2268200" y="28575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seconds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84" name="Text Box 6"/>
          <p:cNvSpPr txBox="1">
            <a:spLocks noChangeArrowheads="1"/>
          </p:cNvSpPr>
          <p:nvPr/>
        </p:nvSpPr>
        <p:spPr bwMode="auto">
          <a:xfrm>
            <a:off x="32613600" y="15196623"/>
            <a:ext cx="10569575" cy="111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375"/>
              </a:spcBef>
              <a:buClrTx/>
              <a:buFontTx/>
              <a:buNone/>
            </a:pPr>
            <a:r>
              <a:rPr lang="en-US" sz="6600" b="1" dirty="0" smtClean="0">
                <a:solidFill>
                  <a:srgbClr val="000000"/>
                </a:solidFill>
              </a:rPr>
              <a:t>Discussion</a:t>
            </a:r>
            <a:endParaRPr lang="en-US" sz="6600" b="1" dirty="0">
              <a:solidFill>
                <a:srgbClr val="000000"/>
              </a:solidFill>
            </a:endParaRPr>
          </a:p>
        </p:txBody>
      </p:sp>
      <p:sp>
        <p:nvSpPr>
          <p:cNvPr id="185" name="Text Box 11"/>
          <p:cNvSpPr txBox="1">
            <a:spLocks noChangeArrowheads="1"/>
          </p:cNvSpPr>
          <p:nvPr/>
        </p:nvSpPr>
        <p:spPr bwMode="auto">
          <a:xfrm>
            <a:off x="32842200" y="7010400"/>
            <a:ext cx="10363200" cy="46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1200" tIns="30600" rIns="61200" bIns="306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	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2461200" y="16066830"/>
            <a:ext cx="11049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LG showed statistically significant improvements in his TUG, 25 ft Walk Test, 6 minute walk test, and Berg Balance.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Concurrent validity shown between TUG and 25 ft walk test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LG consistently reported minimal perceived functional change between sessions (as shown in self-report outcome measures) despite the statistically significant gains shown across multiple functional outcome measures as well as visual changes shown in videos/pictures.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LG’s mom reported new functional changes at every session: less “wall-walking” at home, walking across open spaces with confidence, less tripping during ambulation, and “having a taller son” with improved postural alignment. LG’s mom state that the BBTW device provided her new hope that her son could be functionally independent and safe in the future.</a:t>
            </a:r>
            <a:endParaRPr lang="en-US" sz="3200" dirty="0"/>
          </a:p>
        </p:txBody>
      </p:sp>
      <p:sp>
        <p:nvSpPr>
          <p:cNvPr id="187" name="TextBox 186"/>
          <p:cNvSpPr txBox="1"/>
          <p:nvPr/>
        </p:nvSpPr>
        <p:spPr>
          <a:xfrm>
            <a:off x="32461200" y="24079200"/>
            <a:ext cx="1097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With use of the BBTW device, LG experienced rapid improvements in balance, posture, gait speed, gait quality, endurance, and coordination greater than standard therapy previously provided. 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14478000" y="20421600"/>
            <a:ext cx="1588" cy="441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4554200" y="236220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Start of BBTW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1677988" y="20193000"/>
            <a:ext cx="5561012" cy="914399"/>
            <a:chOff x="1614" y="1665"/>
            <a:chExt cx="2777" cy="336"/>
          </a:xfrm>
        </p:grpSpPr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1614" y="1869"/>
              <a:ext cx="2777" cy="0"/>
              <a:chOff x="1614" y="1869"/>
              <a:chExt cx="2777" cy="0"/>
            </a:xfrm>
          </p:grpSpPr>
          <p:cxnSp>
            <p:nvCxnSpPr>
              <p:cNvPr id="2059" name="AutoShape 11"/>
              <p:cNvCxnSpPr>
                <a:cxnSpLocks noChangeShapeType="1"/>
              </p:cNvCxnSpPr>
              <p:nvPr/>
            </p:nvCxnSpPr>
            <p:spPr bwMode="auto">
              <a:xfrm>
                <a:off x="1614" y="1869"/>
                <a:ext cx="163" cy="0"/>
              </a:xfrm>
              <a:prstGeom prst="straightConnector1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0" name="AutoShape 12"/>
              <p:cNvCxnSpPr>
                <a:cxnSpLocks noChangeShapeType="1"/>
              </p:cNvCxnSpPr>
              <p:nvPr/>
            </p:nvCxnSpPr>
            <p:spPr bwMode="auto">
              <a:xfrm>
                <a:off x="1773" y="1869"/>
                <a:ext cx="587" cy="0"/>
              </a:xfrm>
              <a:prstGeom prst="straightConnector1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2061" name="AutoShape 13"/>
              <p:cNvCxnSpPr>
                <a:cxnSpLocks noChangeShapeType="1"/>
              </p:cNvCxnSpPr>
              <p:nvPr/>
            </p:nvCxnSpPr>
            <p:spPr bwMode="auto">
              <a:xfrm>
                <a:off x="2362" y="1869"/>
                <a:ext cx="765" cy="0"/>
              </a:xfrm>
              <a:prstGeom prst="straightConnector1">
                <a:avLst/>
              </a:prstGeom>
              <a:noFill/>
              <a:ln w="762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" name="AutoShape 14"/>
              <p:cNvCxnSpPr>
                <a:cxnSpLocks noChangeShapeType="1"/>
              </p:cNvCxnSpPr>
              <p:nvPr/>
            </p:nvCxnSpPr>
            <p:spPr bwMode="auto">
              <a:xfrm>
                <a:off x="3127" y="1869"/>
                <a:ext cx="1264" cy="0"/>
              </a:xfrm>
              <a:prstGeom prst="straightConnector1">
                <a:avLst/>
              </a:prstGeom>
              <a:noFill/>
              <a:ln w="76200">
                <a:solidFill>
                  <a:srgbClr val="7030A0"/>
                </a:solidFill>
                <a:round/>
                <a:headEnd/>
                <a:tailEnd/>
              </a:ln>
            </p:spPr>
          </p:cxnSp>
        </p:grpSp>
        <p:cxnSp>
          <p:nvCxnSpPr>
            <p:cNvPr id="2063" name="AutoShape 15"/>
            <p:cNvCxnSpPr>
              <a:cxnSpLocks noChangeShapeType="1"/>
            </p:cNvCxnSpPr>
            <p:nvPr/>
          </p:nvCxnSpPr>
          <p:spPr bwMode="auto">
            <a:xfrm>
              <a:off x="2983" y="1665"/>
              <a:ext cx="0" cy="336"/>
            </a:xfrm>
            <a:prstGeom prst="straightConnector1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</p:cxnSp>
      </p:grpSp>
      <p:cxnSp>
        <p:nvCxnSpPr>
          <p:cNvPr id="80" name="Straight Connector 79"/>
          <p:cNvCxnSpPr/>
          <p:nvPr/>
        </p:nvCxnSpPr>
        <p:spPr bwMode="auto">
          <a:xfrm>
            <a:off x="1676400" y="20193000"/>
            <a:ext cx="0" cy="99060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1" name="Group 70"/>
          <p:cNvGrpSpPr/>
          <p:nvPr/>
        </p:nvGrpSpPr>
        <p:grpSpPr>
          <a:xfrm>
            <a:off x="21107400" y="7646313"/>
            <a:ext cx="10515600" cy="838200"/>
            <a:chOff x="541073" y="1236927"/>
            <a:chExt cx="7993327" cy="677335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558800" y="1574801"/>
              <a:ext cx="7975600" cy="169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228600" y="1600200"/>
              <a:ext cx="62653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1007534" y="1600201"/>
              <a:ext cx="62653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1769540" y="1566333"/>
              <a:ext cx="62653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2548484" y="1566332"/>
              <a:ext cx="62653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6544728" y="1566332"/>
              <a:ext cx="62653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7374463" y="1566335"/>
              <a:ext cx="62653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65790" y="1600199"/>
              <a:ext cx="62653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8170332" y="1549400"/>
              <a:ext cx="62653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4224874" y="1600200"/>
              <a:ext cx="62653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737395" y="1583265"/>
              <a:ext cx="21934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5003790" y="1600199"/>
              <a:ext cx="62653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428990" y="1566332"/>
              <a:ext cx="62653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957527" y="1583268"/>
              <a:ext cx="21934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2244435" y="1600201"/>
              <a:ext cx="21934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2464567" y="1600204"/>
              <a:ext cx="21934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1617917" y="1600204"/>
              <a:ext cx="21934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3091085" y="1583268"/>
              <a:ext cx="21934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3311217" y="1583271"/>
              <a:ext cx="21934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4022406" y="1583274"/>
              <a:ext cx="21934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5478701" y="1583265"/>
              <a:ext cx="21934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98833" y="1583268"/>
              <a:ext cx="21934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7172004" y="1583268"/>
              <a:ext cx="21934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8001724" y="1583271"/>
              <a:ext cx="21934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6359223" y="1583271"/>
              <a:ext cx="21934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20878800" y="8408313"/>
            <a:ext cx="1310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0            1          2            3            4             5           6           7            8            9          10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3012400" y="6589693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Therapy Session Timeline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(13 sessions over 10 weeks)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2731075" y="6705600"/>
          <a:ext cx="10522744" cy="876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Document" r:id="rId23" imgW="6235700" imgH="4876800" progId="Word.Document.12">
                  <p:link updateAutomatic="1"/>
                </p:oleObj>
              </mc:Choice>
              <mc:Fallback>
                <p:oleObj name="Document" r:id="rId23" imgW="6235700" imgH="4876800" progId="Word.Document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1075" y="6705600"/>
                        <a:ext cx="10522744" cy="876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Text Box 6"/>
          <p:cNvSpPr txBox="1">
            <a:spLocks noChangeArrowheads="1"/>
          </p:cNvSpPr>
          <p:nvPr/>
        </p:nvSpPr>
        <p:spPr bwMode="auto">
          <a:xfrm>
            <a:off x="32461200" y="5715000"/>
            <a:ext cx="1087437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8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375"/>
              </a:spcBef>
              <a:buClrTx/>
              <a:buFontTx/>
              <a:buNone/>
            </a:pPr>
            <a:r>
              <a:rPr lang="en-US" sz="3600" b="1" dirty="0" smtClean="0">
                <a:solidFill>
                  <a:srgbClr val="000000"/>
                </a:solidFill>
              </a:rPr>
              <a:t>Outcome Measure Statistical Significance Table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6181</TotalTime>
  <Words>842</Words>
  <Application>Microsoft Office PowerPoint</Application>
  <PresentationFormat>Custom</PresentationFormat>
  <Paragraphs>144</Paragraphs>
  <Slides>1</Slides>
  <Notes>1</Notes>
  <HiddenSlides>0</HiddenSlides>
  <MMClips>0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Unicode MS</vt:lpstr>
      <vt:lpstr>Arial</vt:lpstr>
      <vt:lpstr>Times New Roman</vt:lpstr>
      <vt:lpstr>Office Theme</vt:lpstr>
      <vt:lpstr>Macintosh HD:Users:jaclyn:Desktop:CPTA 2014:Outcome measure table MCID.docx!OLE_LINK2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36x48 Horizontal Poster</dc:title>
  <dc:creator>Ethan Shulda</dc:creator>
  <dc:description>©MegaPrint Inc. 2009</dc:description>
  <cp:lastModifiedBy>Vivianna Ramirez</cp:lastModifiedBy>
  <cp:revision>467</cp:revision>
  <cp:lastPrinted>1601-01-01T00:00:00Z</cp:lastPrinted>
  <dcterms:created xsi:type="dcterms:W3CDTF">2014-10-16T15:45:40Z</dcterms:created>
  <dcterms:modified xsi:type="dcterms:W3CDTF">2014-10-21T16:15:39Z</dcterms:modified>
</cp:coreProperties>
</file>